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0" r:id="rId1"/>
    <p:sldMasterId id="2147483662" r:id="rId2"/>
  </p:sldMasterIdLst>
  <p:notesMasterIdLst>
    <p:notesMasterId r:id="rId8"/>
  </p:notesMasterIdLst>
  <p:handoutMasterIdLst>
    <p:handoutMasterId r:id="rId9"/>
  </p:handoutMasterIdLst>
  <p:sldIdLst>
    <p:sldId id="719" r:id="rId3"/>
    <p:sldId id="721" r:id="rId4"/>
    <p:sldId id="722" r:id="rId5"/>
    <p:sldId id="723" r:id="rId6"/>
    <p:sldId id="724" r:id="rId7"/>
  </p:sldIdLst>
  <p:sldSz cx="9144000" cy="6858000" type="screen4x3"/>
  <p:notesSz cx="6934200" cy="92329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4000" kern="1200">
        <a:solidFill>
          <a:schemeClr val="bg1"/>
        </a:solidFill>
        <a:latin typeface="Arial" charset="0"/>
        <a:ea typeface="ＭＳ Ｐゴシック" pitchFamily="-110" charset="-128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4000" kern="1200">
        <a:solidFill>
          <a:schemeClr val="bg1"/>
        </a:solidFill>
        <a:latin typeface="Arial" charset="0"/>
        <a:ea typeface="ＭＳ Ｐゴシック" pitchFamily="-110" charset="-128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4000" kern="1200">
        <a:solidFill>
          <a:schemeClr val="bg1"/>
        </a:solidFill>
        <a:latin typeface="Arial" charset="0"/>
        <a:ea typeface="ＭＳ Ｐゴシック" pitchFamily="-110" charset="-128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4000" kern="1200">
        <a:solidFill>
          <a:schemeClr val="bg1"/>
        </a:solidFill>
        <a:latin typeface="Arial" charset="0"/>
        <a:ea typeface="ＭＳ Ｐゴシック" pitchFamily="-110" charset="-128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4000" kern="1200">
        <a:solidFill>
          <a:schemeClr val="bg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4000" kern="1200">
        <a:solidFill>
          <a:schemeClr val="bg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sz="4000" kern="1200">
        <a:solidFill>
          <a:schemeClr val="bg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sz="4000" kern="1200">
        <a:solidFill>
          <a:schemeClr val="bg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sz="4000" kern="1200">
        <a:solidFill>
          <a:schemeClr val="bg1"/>
        </a:solidFill>
        <a:latin typeface="Arial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2">
          <p15:clr>
            <a:srgbClr val="A4A3A4"/>
          </p15:clr>
        </p15:guide>
        <p15:guide id="2" orient="horz" pos="2880">
          <p15:clr>
            <a:srgbClr val="A4A3A4"/>
          </p15:clr>
        </p15:guide>
        <p15:guide id="3" orient="horz" pos="2256">
          <p15:clr>
            <a:srgbClr val="A4A3A4"/>
          </p15:clr>
        </p15:guide>
        <p15:guide id="4" pos="1920">
          <p15:clr>
            <a:srgbClr val="A4A3A4"/>
          </p15:clr>
        </p15:guide>
        <p15:guide id="5" pos="144">
          <p15:clr>
            <a:srgbClr val="A4A3A4"/>
          </p15:clr>
        </p15:guide>
        <p15:guide id="6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101"/>
    <a:srgbClr val="CC3399"/>
    <a:srgbClr val="FF00FF"/>
    <a:srgbClr val="D3BC89"/>
    <a:srgbClr val="EDE4CF"/>
    <a:srgbClr val="D7C396"/>
    <a:srgbClr val="500000"/>
    <a:srgbClr val="456A1C"/>
    <a:srgbClr val="521C17"/>
    <a:srgbClr val="6B5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4" autoAdjust="0"/>
    <p:restoredTop sz="82827" autoAdjust="0"/>
  </p:normalViewPr>
  <p:slideViewPr>
    <p:cSldViewPr>
      <p:cViewPr varScale="1">
        <p:scale>
          <a:sx n="143" d="100"/>
          <a:sy n="143" d="100"/>
        </p:scale>
        <p:origin x="-376" y="48"/>
      </p:cViewPr>
      <p:guideLst>
        <p:guide orient="horz" pos="912"/>
        <p:guide orient="horz" pos="2880"/>
        <p:guide orient="horz" pos="2256"/>
        <p:guide pos="1920"/>
        <p:guide pos="144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15" d="100"/>
          <a:sy n="115" d="100"/>
        </p:scale>
        <p:origin x="-2176" y="-88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1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1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1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09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1"/>
            </a:lvl1pPr>
          </a:lstStyle>
          <a:p>
            <a:fld id="{2597125C-EB78-4C40-B5B7-4E47F8F045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81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1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1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86263"/>
            <a:ext cx="50895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1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709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1"/>
            </a:lvl1pPr>
          </a:lstStyle>
          <a:p>
            <a:fld id="{34C84C95-1DB5-4955-A471-FC57A079699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761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6" charset="0"/>
        <a:ea typeface="ＭＳ Ｐゴシック" pitchFamily="48" charset="-128"/>
        <a:cs typeface="ＭＳ Ｐゴシック" pitchFamily="4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6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6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6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6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Computation laboratories, virtual reality lab at Texas State , 48 station wet lab,</a:t>
            </a:r>
            <a:r>
              <a:rPr lang="en-US" baseline="0" dirty="0" smtClean="0"/>
              <a:t> seemingly huge resources at TAMU </a:t>
            </a:r>
            <a:r>
              <a:rPr lang="en-US" baseline="0" dirty="0" err="1" smtClean="0"/>
              <a:t>NCTM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TCAT</a:t>
            </a:r>
            <a:r>
              <a:rPr lang="en-US" baseline="0" dirty="0" smtClean="0"/>
              <a:t> emergency deployment they focus on software not so much on advertising their services. Need “classified ad” approach to this meeting, resources, who’s who… web sites etc.. Is there a database of researchers on campus? Establishment of a database that can identify core facilities, expertise, etc.. Center from the guy on the end from TAMU</a:t>
            </a:r>
          </a:p>
          <a:p>
            <a:endParaRPr lang="en-US" dirty="0" smtClean="0"/>
          </a:p>
          <a:p>
            <a:r>
              <a:rPr lang="en-US" dirty="0" smtClean="0"/>
              <a:t>Relationships:</a:t>
            </a:r>
            <a:r>
              <a:rPr lang="en-US" baseline="0" dirty="0" smtClean="0"/>
              <a:t> There is not a formal tool where these people can connect. Maybe a meeting that meets around the state? Health care is a big topic, can we subdivide?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4C95-1DB5-4955-A471-FC57A079699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1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a “Craig’s list”?</a:t>
            </a:r>
          </a:p>
          <a:p>
            <a:r>
              <a:rPr lang="en-US" dirty="0" smtClean="0"/>
              <a:t>Travel</a:t>
            </a:r>
            <a:r>
              <a:rPr lang="en-US" baseline="0" dirty="0" smtClean="0"/>
              <a:t> is a problem – maybe virtual meeting. “Un-camp” . Bring more doctorial students. More informal style – no agenda. Drinks and cocktail napkins supplied. </a:t>
            </a:r>
          </a:p>
          <a:p>
            <a:r>
              <a:rPr lang="en-US" baseline="0" dirty="0" smtClean="0"/>
              <a:t>Who will lead? Subdivision leaders </a:t>
            </a:r>
          </a:p>
          <a:p>
            <a:r>
              <a:rPr lang="en-US" baseline="0" dirty="0" smtClean="0"/>
              <a:t>How often? More informal, perhaps. </a:t>
            </a:r>
            <a:r>
              <a:rPr lang="en-US" baseline="0" dirty="0" err="1" smtClean="0"/>
              <a:t>Webex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Specific outcomes: picking up where you left off from last year.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4C95-1DB5-4955-A471-FC57A079699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21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care of home campus first</a:t>
            </a:r>
          </a:p>
          <a:p>
            <a:r>
              <a:rPr lang="en-US" dirty="0" smtClean="0"/>
              <a:t>Time, distance.</a:t>
            </a:r>
            <a:r>
              <a:rPr lang="en-US" baseline="0" dirty="0" smtClean="0"/>
              <a:t> This non-existent network or list serve. </a:t>
            </a:r>
          </a:p>
          <a:p>
            <a:r>
              <a:rPr lang="en-US" baseline="0" dirty="0" smtClean="0"/>
              <a:t>Advisory counsel to guide this group</a:t>
            </a:r>
          </a:p>
          <a:p>
            <a:r>
              <a:rPr lang="en-US" baseline="0" dirty="0" smtClean="0"/>
              <a:t>Access to data from libraries. </a:t>
            </a:r>
          </a:p>
          <a:p>
            <a:r>
              <a:rPr lang="en-US" baseline="0" dirty="0" smtClean="0"/>
              <a:t>Subset of </a:t>
            </a:r>
            <a:r>
              <a:rPr lang="en-US" baseline="0" dirty="0" err="1" smtClean="0"/>
              <a:t>cragslist</a:t>
            </a:r>
            <a:endParaRPr lang="en-US" baseline="0" dirty="0" smtClean="0"/>
          </a:p>
          <a:p>
            <a:r>
              <a:rPr lang="en-US" baseline="0" dirty="0" smtClean="0"/>
              <a:t>Facilities, people,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4C95-1DB5-4955-A471-FC57A079699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Bigger and younger</a:t>
            </a:r>
            <a:r>
              <a:rPr lang="en-US" baseline="0" dirty="0" smtClean="0"/>
              <a:t> &amp; hungry- earlier in the career track. </a:t>
            </a:r>
          </a:p>
          <a:p>
            <a:r>
              <a:rPr lang="en-US" baseline="0" dirty="0" smtClean="0"/>
              <a:t>Who will lead? Subdivision leaders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4C95-1DB5-4955-A471-FC57A079699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8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bon-fiber-bg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>
          <a:xfrm>
            <a:off x="0" y="304800"/>
            <a:ext cx="9144000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4800" b="1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199"/>
            <a:ext cx="6400800" cy="1146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5"/>
          <p:cNvSpPr>
            <a:spLocks noChangeAspect="1"/>
          </p:cNvSpPr>
          <p:nvPr userDrawn="1"/>
        </p:nvSpPr>
        <p:spPr bwMode="auto">
          <a:xfrm rot="10800000">
            <a:off x="0" y="6553201"/>
            <a:ext cx="9144000" cy="304799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553202"/>
            <a:ext cx="9144000" cy="9462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spect="1"/>
          </p:cNvSpPr>
          <p:nvPr userDrawn="1"/>
        </p:nvSpPr>
        <p:spPr bwMode="auto">
          <a:xfrm rot="10800000">
            <a:off x="0" y="0"/>
            <a:ext cx="9144000" cy="304799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304800"/>
            <a:ext cx="9144000" cy="9462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3818" y="6477000"/>
            <a:ext cx="416365" cy="229001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aseline="0">
                <a:solidFill>
                  <a:schemeClr val="bg1"/>
                </a:solidFill>
                <a:effectLst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3E1AB96-F628-4833-8A6B-64DA14B339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2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001000" cy="1039091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262626"/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0010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B850C-E831-4E3B-9FD7-A1FBAAB9A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TEES_LOGO_Primary_WH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5640"/>
            <a:ext cx="3672963" cy="46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3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9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>
                <a:lumMod val="8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bon-fiber-bg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>
          <a:xfrm>
            <a:off x="0" y="381000"/>
            <a:ext cx="9144000" cy="6477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1524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spect="1"/>
          </p:cNvSpPr>
          <p:nvPr userDrawn="1"/>
        </p:nvSpPr>
        <p:spPr bwMode="auto">
          <a:xfrm rot="10800000">
            <a:off x="0" y="6553199"/>
            <a:ext cx="9144000" cy="304799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>
            <a:spLocks noChangeAspect="1"/>
          </p:cNvSpPr>
          <p:nvPr userDrawn="1"/>
        </p:nvSpPr>
        <p:spPr bwMode="auto">
          <a:xfrm rot="10800000">
            <a:off x="1" y="0"/>
            <a:ext cx="9144000" cy="990600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6553200"/>
            <a:ext cx="9144000" cy="9462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3818" y="6477000"/>
            <a:ext cx="416365" cy="229001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aseline="0">
                <a:solidFill>
                  <a:schemeClr val="bg1"/>
                </a:solidFill>
                <a:effectLst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3E1AB96-F628-4833-8A6B-64DA14B339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02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400" b="0" spc="-10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-"/>
        <a:defRPr>
          <a:solidFill>
            <a:srgbClr val="4B4B4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80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838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800" b="1" dirty="0" smtClean="0">
                <a:effectLst/>
                <a:latin typeface="+mj-lt"/>
              </a:rPr>
              <a:t>Breakout </a:t>
            </a:r>
            <a:r>
              <a:rPr lang="en-US" dirty="0" smtClean="0"/>
              <a:t>Session: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Healthcare</a:t>
            </a:r>
            <a:endParaRPr lang="en-US" sz="4800" b="1" dirty="0">
              <a:effectLst/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011" y="1143000"/>
            <a:ext cx="5339978" cy="6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10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61" y="1219200"/>
            <a:ext cx="8001000" cy="1039091"/>
          </a:xfrm>
        </p:spPr>
        <p:txBody>
          <a:bodyPr/>
          <a:lstStyle/>
          <a:p>
            <a:pPr lvl="0"/>
            <a:r>
              <a:rPr lang="en-US" dirty="0" smtClean="0"/>
              <a:t>1. List </a:t>
            </a:r>
            <a:r>
              <a:rPr lang="en-US" dirty="0"/>
              <a:t>strengths and unique capabilities we have in the network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44339" cy="3962400"/>
          </a:xfrm>
        </p:spPr>
        <p:txBody>
          <a:bodyPr/>
          <a:lstStyle/>
          <a:p>
            <a:r>
              <a:rPr lang="en-US" sz="2000" dirty="0"/>
              <a:t>Computation laboratories, virtual reality lab at Texas </a:t>
            </a:r>
            <a:r>
              <a:rPr lang="en-US" sz="2000" dirty="0" smtClean="0"/>
              <a:t>State, </a:t>
            </a:r>
            <a:r>
              <a:rPr lang="en-US" sz="2000" dirty="0"/>
              <a:t>48 station wet lab, seemingly huge resources at </a:t>
            </a:r>
            <a:r>
              <a:rPr lang="en-US" sz="2000" dirty="0" smtClean="0"/>
              <a:t>Texas A&amp;M </a:t>
            </a:r>
            <a:r>
              <a:rPr lang="en-US" sz="2000" dirty="0"/>
              <a:t>NCTM. TCAT emergency deployment </a:t>
            </a:r>
            <a:r>
              <a:rPr lang="en-US" sz="2000" dirty="0" smtClean="0"/>
              <a:t>with a focus on </a:t>
            </a:r>
            <a:r>
              <a:rPr lang="en-US" sz="2000" dirty="0"/>
              <a:t>software </a:t>
            </a:r>
            <a:r>
              <a:rPr lang="en-US" sz="2000" dirty="0" smtClean="0"/>
              <a:t>rather than advertising </a:t>
            </a:r>
            <a:r>
              <a:rPr lang="en-US" sz="2000" dirty="0"/>
              <a:t>their services. </a:t>
            </a:r>
            <a:endParaRPr lang="en-US" sz="2000" dirty="0" smtClean="0"/>
          </a:p>
          <a:p>
            <a:r>
              <a:rPr lang="en-US" sz="2000" dirty="0" smtClean="0"/>
              <a:t>Need </a:t>
            </a:r>
            <a:r>
              <a:rPr lang="en-US" sz="2000" dirty="0"/>
              <a:t>“classified ad” approach to this meeting, resources, who’s </a:t>
            </a:r>
            <a:r>
              <a:rPr lang="en-US" sz="2000" dirty="0" smtClean="0"/>
              <a:t>who, websites, </a:t>
            </a:r>
            <a:r>
              <a:rPr lang="en-US" sz="2000" dirty="0"/>
              <a:t>etc</a:t>
            </a:r>
            <a:r>
              <a:rPr lang="en-US" sz="2000" dirty="0" smtClean="0"/>
              <a:t>. </a:t>
            </a:r>
            <a:r>
              <a:rPr lang="en-US" sz="2000" dirty="0"/>
              <a:t>Is there a database of researchers on campus? Establishment of a database that can identify core facilities, expertise, etc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Relationships: There is not a formal tool where </a:t>
            </a:r>
            <a:r>
              <a:rPr lang="en-US" sz="2000" dirty="0" smtClean="0"/>
              <a:t>people </a:t>
            </a:r>
            <a:r>
              <a:rPr lang="en-US" sz="2000" dirty="0"/>
              <a:t>can connect. Maybe a meeting </a:t>
            </a:r>
            <a:r>
              <a:rPr lang="en-US" sz="2000" dirty="0" smtClean="0"/>
              <a:t>around </a:t>
            </a:r>
            <a:r>
              <a:rPr lang="en-US" sz="2000" dirty="0"/>
              <a:t>the state? </a:t>
            </a:r>
            <a:r>
              <a:rPr lang="en-US" sz="2000" dirty="0" smtClean="0"/>
              <a:t>Healthcare </a:t>
            </a:r>
            <a:r>
              <a:rPr lang="en-US" sz="2000" dirty="0"/>
              <a:t>is a big </a:t>
            </a:r>
            <a:r>
              <a:rPr lang="en-US" sz="2000" dirty="0" smtClean="0"/>
              <a:t>topic; </a:t>
            </a:r>
            <a:r>
              <a:rPr lang="en-US" sz="2000" dirty="0"/>
              <a:t>can we subdivide?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726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6909"/>
            <a:ext cx="8001000" cy="1039091"/>
          </a:xfrm>
        </p:spPr>
        <p:txBody>
          <a:bodyPr/>
          <a:lstStyle/>
          <a:p>
            <a:pPr lvl="0"/>
            <a:r>
              <a:rPr lang="en-US" dirty="0" smtClean="0"/>
              <a:t>2. List </a:t>
            </a:r>
            <a:r>
              <a:rPr lang="en-US" dirty="0"/>
              <a:t>the actions to be taken in the next 9-12 months to pursue funding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Maybe a “Craig’s list</a:t>
            </a:r>
            <a:r>
              <a:rPr lang="en-US" sz="2000" dirty="0" smtClean="0"/>
              <a:t>” approach to networking?</a:t>
            </a:r>
            <a:endParaRPr lang="en-US" sz="2000" dirty="0"/>
          </a:p>
          <a:p>
            <a:r>
              <a:rPr lang="en-US" sz="2000" dirty="0"/>
              <a:t>Travel is a problem – maybe virtual meeting. </a:t>
            </a:r>
            <a:r>
              <a:rPr lang="en-US" sz="2000" dirty="0" smtClean="0"/>
              <a:t>Bring </a:t>
            </a:r>
            <a:r>
              <a:rPr lang="en-US" sz="2000" dirty="0"/>
              <a:t>more doctorial students. More informal style – no agenda. </a:t>
            </a:r>
            <a:endParaRPr lang="en-US" sz="2000" dirty="0" smtClean="0"/>
          </a:p>
          <a:p>
            <a:r>
              <a:rPr lang="en-US" sz="2000" dirty="0" smtClean="0"/>
              <a:t>Who </a:t>
            </a:r>
            <a:r>
              <a:rPr lang="en-US" sz="2000" dirty="0"/>
              <a:t>will lead? Subdivision leaders </a:t>
            </a:r>
          </a:p>
          <a:p>
            <a:r>
              <a:rPr lang="en-US" sz="2000" dirty="0"/>
              <a:t>How often? More informal, </a:t>
            </a:r>
            <a:r>
              <a:rPr lang="en-US" sz="2000" dirty="0" smtClean="0"/>
              <a:t>perhaps via </a:t>
            </a:r>
            <a:r>
              <a:rPr lang="en-US" sz="2000" dirty="0" err="1" smtClean="0"/>
              <a:t>Webex</a:t>
            </a:r>
            <a:r>
              <a:rPr lang="en-US" sz="2000" dirty="0"/>
              <a:t>. </a:t>
            </a:r>
          </a:p>
          <a:p>
            <a:r>
              <a:rPr lang="en-US" sz="2000" dirty="0"/>
              <a:t>Specific outcomes: picking up where you left off from last year.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4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305800" cy="1039091"/>
          </a:xfrm>
        </p:spPr>
        <p:txBody>
          <a:bodyPr/>
          <a:lstStyle/>
          <a:p>
            <a:pPr lvl="0"/>
            <a:r>
              <a:rPr lang="en-US" dirty="0" smtClean="0"/>
              <a:t>3. What </a:t>
            </a:r>
            <a:r>
              <a:rPr lang="en-US" dirty="0"/>
              <a:t>help is needed to </a:t>
            </a:r>
            <a:r>
              <a:rPr lang="en-US" dirty="0" smtClean="0"/>
              <a:t>accomplish action plan?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001000" cy="3886200"/>
          </a:xfrm>
        </p:spPr>
        <p:txBody>
          <a:bodyPr/>
          <a:lstStyle/>
          <a:p>
            <a:r>
              <a:rPr lang="en-US" sz="2000" dirty="0" smtClean="0"/>
              <a:t>Taking </a:t>
            </a:r>
            <a:r>
              <a:rPr lang="en-US" sz="2000" dirty="0"/>
              <a:t>care of home campus first</a:t>
            </a:r>
          </a:p>
          <a:p>
            <a:r>
              <a:rPr lang="en-US" sz="2000" dirty="0"/>
              <a:t>Time, distance. </a:t>
            </a:r>
            <a:r>
              <a:rPr lang="en-US" sz="2000" dirty="0" smtClean="0"/>
              <a:t>Creating a </a:t>
            </a:r>
            <a:r>
              <a:rPr lang="en-US" sz="2000" dirty="0" err="1" smtClean="0"/>
              <a:t>listserve</a:t>
            </a:r>
            <a:r>
              <a:rPr lang="en-US" sz="2000" dirty="0"/>
              <a:t>. </a:t>
            </a:r>
          </a:p>
          <a:p>
            <a:r>
              <a:rPr lang="en-US" sz="2000" dirty="0"/>
              <a:t>Advisory counsel to guide this group</a:t>
            </a:r>
          </a:p>
          <a:p>
            <a:r>
              <a:rPr lang="en-US" sz="2000" dirty="0"/>
              <a:t>Access to data from libraries. </a:t>
            </a:r>
          </a:p>
          <a:p>
            <a:r>
              <a:rPr lang="en-US" sz="2000" dirty="0" smtClean="0"/>
              <a:t>Facilities</a:t>
            </a:r>
            <a:r>
              <a:rPr lang="en-US" sz="2000" dirty="0"/>
              <a:t>, people, data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980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458200" cy="1039091"/>
          </a:xfrm>
        </p:spPr>
        <p:txBody>
          <a:bodyPr/>
          <a:lstStyle/>
          <a:p>
            <a:pPr lvl="0"/>
            <a:r>
              <a:rPr lang="en-US" dirty="0" smtClean="0"/>
              <a:t>4. What </a:t>
            </a:r>
            <a:r>
              <a:rPr lang="en-US" dirty="0"/>
              <a:t>would the group like for this conference to become in 2017 and beyond?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458200" cy="3733800"/>
          </a:xfrm>
        </p:spPr>
        <p:txBody>
          <a:bodyPr/>
          <a:lstStyle/>
          <a:p>
            <a:r>
              <a:rPr lang="en-US" sz="2000" dirty="0" smtClean="0"/>
              <a:t>Bigger, younger </a:t>
            </a:r>
            <a:r>
              <a:rPr lang="en-US" sz="2000" dirty="0"/>
              <a:t>&amp; </a:t>
            </a:r>
            <a:r>
              <a:rPr lang="en-US" sz="2000" dirty="0" smtClean="0"/>
              <a:t>hungry—include others earlier </a:t>
            </a:r>
            <a:r>
              <a:rPr lang="en-US" sz="2000" dirty="0"/>
              <a:t>in </a:t>
            </a:r>
            <a:r>
              <a:rPr lang="en-US" sz="2000" dirty="0" smtClean="0"/>
              <a:t>their </a:t>
            </a:r>
            <a:r>
              <a:rPr lang="en-US" sz="2000" dirty="0"/>
              <a:t>career track.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05149"/>
      </p:ext>
    </p:extLst>
  </p:cSld>
  <p:clrMapOvr>
    <a:masterClrMapping/>
  </p:clrMapOvr>
</p:sld>
</file>

<file path=ppt/theme/theme1.xml><?xml version="1.0" encoding="utf-8"?>
<a:theme xmlns:a="http://schemas.openxmlformats.org/drawingml/2006/main" name="TAME-likeTEES">
  <a:themeElements>
    <a:clrScheme name="TAME-1">
      <a:dk1>
        <a:srgbClr val="262626"/>
      </a:dk1>
      <a:lt1>
        <a:sysClr val="window" lastClr="FFFFFF"/>
      </a:lt1>
      <a:dk2>
        <a:srgbClr val="500000"/>
      </a:dk2>
      <a:lt2>
        <a:srgbClr val="BFBFBF"/>
      </a:lt2>
      <a:accent1>
        <a:srgbClr val="000000"/>
      </a:accent1>
      <a:accent2>
        <a:srgbClr val="500000"/>
      </a:accent2>
      <a:accent3>
        <a:srgbClr val="F4AF00"/>
      </a:accent3>
      <a:accent4>
        <a:srgbClr val="E7DED0"/>
      </a:accent4>
      <a:accent5>
        <a:srgbClr val="8F8F8C"/>
      </a:accent5>
      <a:accent6>
        <a:srgbClr val="341902"/>
      </a:accent6>
      <a:hlink>
        <a:srgbClr val="0000FF"/>
      </a:hlink>
      <a:folHlink>
        <a:srgbClr val="8F8F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500000"/>
      </a:accent6>
      <a:hlink>
        <a:srgbClr val="41414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35173</TotalTime>
  <Words>531</Words>
  <Application>Microsoft Macintosh PowerPoint</Application>
  <PresentationFormat>On-screen Show (4:3)</PresentationFormat>
  <Paragraphs>39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TAME-likeTEES</vt:lpstr>
      <vt:lpstr>Custom Design</vt:lpstr>
      <vt:lpstr>Breakout Session: Healthcare</vt:lpstr>
      <vt:lpstr>1. List strengths and unique capabilities we have in the network </vt:lpstr>
      <vt:lpstr>2. List the actions to be taken in the next 9-12 months to pursue funding </vt:lpstr>
      <vt:lpstr>3. What help is needed to accomplish action plan? </vt:lpstr>
      <vt:lpstr>4. What would the group like for this conference to become in 2017 and beyond? </vt:lpstr>
    </vt:vector>
  </TitlesOfParts>
  <Company>TEES Communications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Amy Yarbrough</dc:creator>
  <cp:lastModifiedBy>Amy Klinkovsky</cp:lastModifiedBy>
  <cp:revision>1556</cp:revision>
  <cp:lastPrinted>2013-07-05T16:41:35Z</cp:lastPrinted>
  <dcterms:created xsi:type="dcterms:W3CDTF">2010-04-26T16:50:49Z</dcterms:created>
  <dcterms:modified xsi:type="dcterms:W3CDTF">2016-06-08T17:10:28Z</dcterms:modified>
</cp:coreProperties>
</file>