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9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rbon-fiber-bg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304800"/>
            <a:ext cx="9144000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199"/>
            <a:ext cx="6400800" cy="1146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ChangeAspect="1"/>
          </p:cNvSpPr>
          <p:nvPr userDrawn="1"/>
        </p:nvSpPr>
        <p:spPr bwMode="auto">
          <a:xfrm rot="10800000">
            <a:off x="0" y="6553201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53202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 bwMode="auto">
          <a:xfrm rot="10800000">
            <a:off x="0" y="0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3048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E1AB96-F628-4833-8A6B-64DA14B33928}" type="slidenum">
              <a:rPr lang="en-US" smtClean="0">
                <a:solidFill>
                  <a:prstClr val="white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88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001000" cy="103909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262626"/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01000" cy="3962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850C-E831-4E3B-9FD7-A1FBAAB9AFB0}" type="slidenum">
              <a:rPr lang="en-US">
                <a:solidFill>
                  <a:prstClr val="white"/>
                </a:solidFill>
                <a:latin typeface="Arial"/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5" name="Picture 4" descr="TEES_LOGO_Primary_WH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5640"/>
            <a:ext cx="3672963" cy="46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1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rbon-fiber-bg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0" y="381000"/>
            <a:ext cx="9144000" cy="6477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15240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 bwMode="auto">
          <a:xfrm rot="10800000">
            <a:off x="0" y="6553199"/>
            <a:ext cx="9144000" cy="304799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20" name="Rectangle 19"/>
          <p:cNvSpPr>
            <a:spLocks noChangeAspect="1"/>
          </p:cNvSpPr>
          <p:nvPr userDrawn="1"/>
        </p:nvSpPr>
        <p:spPr bwMode="auto">
          <a:xfrm rot="10800000">
            <a:off x="1" y="0"/>
            <a:ext cx="9144000" cy="990600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100000">
                <a:srgbClr val="320000"/>
              </a:gs>
            </a:gsLst>
            <a:lin ang="2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6553200"/>
            <a:ext cx="9144000" cy="9462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 dirty="0">
              <a:solidFill>
                <a:srgbClr val="262626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3818" y="6477000"/>
            <a:ext cx="416365" cy="229001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>
                <a:solidFill>
                  <a:schemeClr val="bg1"/>
                </a:solidFill>
                <a:effectLst/>
                <a:ea typeface="ＭＳ Ｐゴシック" charset="-128"/>
                <a:cs typeface="+mn-cs"/>
              </a:defRPr>
            </a:lvl1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fld id="{63E1AB96-F628-4833-8A6B-64DA14B33928}" type="slidenum">
              <a:rPr lang="en-US" smtClean="0">
                <a:solidFill>
                  <a:prstClr val="white"/>
                </a:solidFill>
                <a:latin typeface="Arial" charset="0"/>
              </a:rPr>
              <a:pPr defTabSz="914400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400" b="0" spc="-1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B4B4B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-"/>
        <a:defRPr>
          <a:solidFill>
            <a:srgbClr val="4B4B4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-96" charset="0"/>
        <a:buChar char="•"/>
        <a:defRPr>
          <a:solidFill>
            <a:srgbClr val="4B4B4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4B4B4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838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b="1" smtClean="0">
                <a:effectLst/>
                <a:latin typeface="+mj-lt"/>
              </a:rPr>
              <a:t>Breakout </a:t>
            </a:r>
            <a:r>
              <a:rPr lang="en-US" smtClean="0"/>
              <a:t>Session: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 Systems and Services</a:t>
            </a:r>
            <a:br>
              <a:rPr lang="en-US" dirty="0" smtClean="0"/>
            </a:br>
            <a:endParaRPr lang="en-US" sz="4800" b="1" dirty="0">
              <a:effectLst/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011" y="1143000"/>
            <a:ext cx="5339978" cy="67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1219200"/>
            <a:ext cx="8001000" cy="1039091"/>
          </a:xfrm>
        </p:spPr>
        <p:txBody>
          <a:bodyPr/>
          <a:lstStyle/>
          <a:p>
            <a:pPr lvl="0"/>
            <a:r>
              <a:rPr lang="en-US" dirty="0" smtClean="0"/>
              <a:t>1. List </a:t>
            </a:r>
            <a:r>
              <a:rPr lang="en-US" dirty="0"/>
              <a:t>strengths and unique capabilities we have in the network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29683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Galveston has facilities for diesel engine research and testing.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UT-Tyler and others are measuring and researching residential power.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Net zero energy building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Texas A&amp;M Qatar has a cryogenic chamber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Kingsville in engaged in PV measurement and battery testing and assembly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763000" cy="1524000"/>
          </a:xfrm>
        </p:spPr>
        <p:txBody>
          <a:bodyPr/>
          <a:lstStyle/>
          <a:p>
            <a:pPr lvl="0"/>
            <a:r>
              <a:rPr lang="en-US" dirty="0" smtClean="0"/>
              <a:t>1. List </a:t>
            </a:r>
            <a:r>
              <a:rPr lang="en-US" dirty="0"/>
              <a:t>strengths and unique capabilities we have in the </a:t>
            </a:r>
            <a:r>
              <a:rPr lang="en-US" dirty="0" smtClean="0"/>
              <a:t>network</a:t>
            </a:r>
            <a:r>
              <a:rPr lang="en-US" dirty="0"/>
              <a:t> </a:t>
            </a:r>
            <a:r>
              <a:rPr lang="en-US" dirty="0" smtClean="0"/>
              <a:t>(cont.)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61241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Texas A&amp;M Energy Institute has multiple of research activities in renewables, in materials, etc. 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4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The Smart Grid Centers as well as gas and fuels research at Texas A&amp;M and Qatar building a test lab facility for research and teaching purposes. </a:t>
            </a: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srgbClr val="262626"/>
              </a:solidFill>
              <a:latin typeface="Arial" charset="0"/>
              <a:ea typeface="ＭＳ Ｐゴシック" pitchFamily="-110" charset="-128"/>
            </a:endParaRP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800" dirty="0">
              <a:solidFill>
                <a:prstClr val="white"/>
              </a:solidFill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1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09"/>
            <a:ext cx="8001000" cy="1039091"/>
          </a:xfrm>
        </p:spPr>
        <p:txBody>
          <a:bodyPr/>
          <a:lstStyle/>
          <a:p>
            <a:pPr lvl="0"/>
            <a:r>
              <a:rPr lang="en-US" dirty="0" smtClean="0"/>
              <a:t>2. List </a:t>
            </a:r>
            <a:r>
              <a:rPr lang="en-US" dirty="0"/>
              <a:t>the actions to be taken in the next 9-12 months to pursue funding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363465"/>
            <a:ext cx="8686800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Create a process or formalize a process to improve communications.</a:t>
            </a:r>
          </a:p>
          <a:p>
            <a:pPr marL="342900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A team was identified in the breakout session to serve as a steering committee to recruit others and build relationships and start outlining and engaging in ways to bring people into the TEES fold and to:</a:t>
            </a:r>
          </a:p>
          <a:p>
            <a:pPr marL="800100" lvl="1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Establish good communication channels</a:t>
            </a:r>
          </a:p>
          <a:p>
            <a:pPr marL="800100" lvl="1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Pursue funding</a:t>
            </a:r>
          </a:p>
          <a:p>
            <a:pPr marL="800100" lvl="1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Identify people on campus who are conducting research in the thematic areas </a:t>
            </a:r>
          </a:p>
          <a:p>
            <a:pPr marL="800100" lvl="1" indent="-342900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</a:pPr>
            <a:r>
              <a:rPr lang="en-US" sz="2100" dirty="0">
                <a:solidFill>
                  <a:srgbClr val="262626"/>
                </a:solidFill>
                <a:latin typeface="Arial" charset="0"/>
                <a:ea typeface="ＭＳ Ｐゴシック" pitchFamily="-110" charset="-128"/>
              </a:rPr>
              <a:t>Connecting through Workforce Development and Education</a:t>
            </a:r>
          </a:p>
        </p:txBody>
      </p:sp>
    </p:spTree>
    <p:extLst>
      <p:ext uri="{BB962C8B-B14F-4D97-AF65-F5344CB8AC3E}">
        <p14:creationId xmlns:p14="http://schemas.microsoft.com/office/powerpoint/2010/main" val="225843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05800" cy="1039091"/>
          </a:xfrm>
        </p:spPr>
        <p:txBody>
          <a:bodyPr/>
          <a:lstStyle/>
          <a:p>
            <a:pPr lvl="0"/>
            <a:r>
              <a:rPr lang="en-US" dirty="0" smtClean="0"/>
              <a:t>3. What </a:t>
            </a:r>
            <a:r>
              <a:rPr lang="en-US" dirty="0"/>
              <a:t>help is needed to </a:t>
            </a:r>
            <a:r>
              <a:rPr lang="en-US" dirty="0" smtClean="0"/>
              <a:t>accomplish action plan?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001000" cy="3962400"/>
          </a:xfrm>
        </p:spPr>
        <p:txBody>
          <a:bodyPr/>
          <a:lstStyle/>
          <a:p>
            <a:r>
              <a:rPr lang="en-US" sz="2200" dirty="0"/>
              <a:t>Smaller schools have faculty with large teaching loads and other administrative responsibilities </a:t>
            </a:r>
            <a:r>
              <a:rPr lang="en-US" sz="2200" dirty="0" smtClean="0"/>
              <a:t>making it </a:t>
            </a:r>
            <a:r>
              <a:rPr lang="en-US" sz="2200" dirty="0"/>
              <a:t>difficult for faculty </a:t>
            </a:r>
            <a:r>
              <a:rPr lang="en-US" sz="2200" dirty="0" smtClean="0"/>
              <a:t>to </a:t>
            </a:r>
            <a:r>
              <a:rPr lang="en-US" sz="2200" dirty="0"/>
              <a:t>find and initiate research opportunities.</a:t>
            </a:r>
          </a:p>
          <a:p>
            <a:r>
              <a:rPr lang="en-US" sz="2200" dirty="0"/>
              <a:t>How do you come up with the money to afford faculty </a:t>
            </a:r>
            <a:r>
              <a:rPr lang="en-US" sz="2200" dirty="0" smtClean="0"/>
              <a:t>buyout?</a:t>
            </a:r>
          </a:p>
          <a:p>
            <a:r>
              <a:rPr lang="en-US" sz="2200" dirty="0"/>
              <a:t>A catalyst on the campuses to champion </a:t>
            </a:r>
            <a:r>
              <a:rPr lang="en-US" sz="2200" dirty="0" smtClean="0"/>
              <a:t>research </a:t>
            </a:r>
            <a:r>
              <a:rPr lang="en-US" sz="2200" dirty="0"/>
              <a:t>endeavors </a:t>
            </a:r>
            <a:r>
              <a:rPr lang="en-US" sz="2200" dirty="0" smtClean="0"/>
              <a:t>and help them move </a:t>
            </a:r>
            <a:r>
              <a:rPr lang="en-US" sz="2200" dirty="0"/>
              <a:t>forward.</a:t>
            </a:r>
          </a:p>
          <a:p>
            <a:r>
              <a:rPr lang="en-US" sz="2200" dirty="0"/>
              <a:t>Help with business development and proposal development.</a:t>
            </a:r>
          </a:p>
          <a:p>
            <a:r>
              <a:rPr lang="en-US" sz="2200" dirty="0" smtClean="0"/>
              <a:t>Help acquiring seed </a:t>
            </a:r>
            <a:r>
              <a:rPr lang="en-US" sz="2200" dirty="0"/>
              <a:t>money for research. How do we pursue and formalize the idea of two system schools working together to provide seed </a:t>
            </a:r>
            <a:r>
              <a:rPr lang="en-US" sz="2200" dirty="0" smtClean="0"/>
              <a:t>money?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0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039091"/>
          </a:xfrm>
        </p:spPr>
        <p:txBody>
          <a:bodyPr/>
          <a:lstStyle/>
          <a:p>
            <a:pPr lvl="0"/>
            <a:r>
              <a:rPr lang="en-US" dirty="0" smtClean="0"/>
              <a:t>4. What </a:t>
            </a:r>
            <a:r>
              <a:rPr lang="en-US" dirty="0"/>
              <a:t>would the group like for this conference to become in 2017 and beyond?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458200" cy="3962400"/>
          </a:xfrm>
        </p:spPr>
        <p:txBody>
          <a:bodyPr/>
          <a:lstStyle/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 be </a:t>
            </a:r>
            <a:r>
              <a:rPr lang="en-US" sz="2400" dirty="0"/>
              <a:t>a </a:t>
            </a:r>
            <a:r>
              <a:rPr lang="en-US" sz="2400" dirty="0" smtClean="0"/>
              <a:t>valuable connection </a:t>
            </a:r>
            <a:r>
              <a:rPr lang="en-US" sz="2400" dirty="0"/>
              <a:t>point, </a:t>
            </a:r>
            <a:r>
              <a:rPr lang="en-US" sz="2400" dirty="0" smtClean="0"/>
              <a:t>as well as a </a:t>
            </a:r>
            <a:r>
              <a:rPr lang="en-US" sz="2400" dirty="0"/>
              <a:t>technological </a:t>
            </a:r>
            <a:r>
              <a:rPr lang="en-US" sz="2400" dirty="0" smtClean="0"/>
              <a:t>display. The </a:t>
            </a:r>
            <a:r>
              <a:rPr lang="en-US" sz="2400" dirty="0"/>
              <a:t>element of continual linkage is paramount</a:t>
            </a:r>
            <a:r>
              <a:rPr lang="en-US" sz="2400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 Smaller breakout sessions with more subgroups.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Focus on proposal </a:t>
            </a:r>
            <a:r>
              <a:rPr lang="en-US" sz="2400" dirty="0" smtClean="0"/>
              <a:t>development.</a:t>
            </a:r>
            <a:endParaRPr lang="en-US" sz="24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Poster and presentation </a:t>
            </a:r>
            <a:r>
              <a:rPr lang="en-US" sz="2400" dirty="0" smtClean="0"/>
              <a:t>opportunities, with the possibility of peer</a:t>
            </a:r>
            <a:r>
              <a:rPr lang="en-US" sz="2400" dirty="0"/>
              <a:t>-reviewed presentations.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Speakers and guests from specific </a:t>
            </a:r>
            <a:r>
              <a:rPr lang="en-US" sz="2400" dirty="0"/>
              <a:t>funding agencies.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3622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87" y="1219200"/>
            <a:ext cx="8001000" cy="1039091"/>
          </a:xfrm>
        </p:spPr>
        <p:txBody>
          <a:bodyPr/>
          <a:lstStyle/>
          <a:p>
            <a:pPr lvl="0"/>
            <a:r>
              <a:rPr lang="en-US" dirty="0" smtClean="0"/>
              <a:t>5. List </a:t>
            </a:r>
            <a:r>
              <a:rPr lang="en-US" dirty="0"/>
              <a:t>potential funding agencies and programs to target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001000" cy="3962400"/>
          </a:xfrm>
        </p:spPr>
        <p:txBody>
          <a:bodyPr/>
          <a:lstStyle/>
          <a:p>
            <a:r>
              <a:rPr lang="en-US" sz="2400" dirty="0"/>
              <a:t>We need a catalyst for each of the agencies to make the connections for possible funding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We need to drill </a:t>
            </a:r>
            <a:r>
              <a:rPr lang="en-US" sz="2400" dirty="0" smtClean="0"/>
              <a:t>deeper and discover how funding agencies and organizations align </a:t>
            </a:r>
            <a:r>
              <a:rPr lang="en-US" sz="2400" dirty="0"/>
              <a:t>with </a:t>
            </a:r>
            <a:r>
              <a:rPr lang="en-US" sz="2400" dirty="0" smtClean="0"/>
              <a:t>one another.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69155"/>
      </p:ext>
    </p:extLst>
  </p:cSld>
  <p:clrMapOvr>
    <a:masterClrMapping/>
  </p:clrMapOvr>
</p:sld>
</file>

<file path=ppt/theme/theme1.xml><?xml version="1.0" encoding="utf-8"?>
<a:theme xmlns:a="http://schemas.openxmlformats.org/drawingml/2006/main" name="1_TAME-likeTEES">
  <a:themeElements>
    <a:clrScheme name="TAME-1">
      <a:dk1>
        <a:srgbClr val="262626"/>
      </a:dk1>
      <a:lt1>
        <a:sysClr val="window" lastClr="FFFFFF"/>
      </a:lt1>
      <a:dk2>
        <a:srgbClr val="500000"/>
      </a:dk2>
      <a:lt2>
        <a:srgbClr val="BFBFBF"/>
      </a:lt2>
      <a:accent1>
        <a:srgbClr val="000000"/>
      </a:accent1>
      <a:accent2>
        <a:srgbClr val="500000"/>
      </a:accent2>
      <a:accent3>
        <a:srgbClr val="F4AF00"/>
      </a:accent3>
      <a:accent4>
        <a:srgbClr val="E7DED0"/>
      </a:accent4>
      <a:accent5>
        <a:srgbClr val="8F8F8C"/>
      </a:accent5>
      <a:accent6>
        <a:srgbClr val="341902"/>
      </a:accent6>
      <a:hlink>
        <a:srgbClr val="0000FF"/>
      </a:hlink>
      <a:folHlink>
        <a:srgbClr val="8F8F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430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1_TAME-likeTEES</vt:lpstr>
      <vt:lpstr>Breakout Session: Energy Systems and Services </vt:lpstr>
      <vt:lpstr>1. List strengths and unique capabilities we have in the network </vt:lpstr>
      <vt:lpstr>1. List strengths and unique capabilities we have in the network (cont.) </vt:lpstr>
      <vt:lpstr>2. List the actions to be taken in the next 9-12 months to pursue funding </vt:lpstr>
      <vt:lpstr>3. What help is needed to accomplish action plan? </vt:lpstr>
      <vt:lpstr>4. What would the group like for this conference to become in 2017 and beyond? </vt:lpstr>
      <vt:lpstr>5. List potential funding agencies and programs to target </vt:lpstr>
    </vt:vector>
  </TitlesOfParts>
  <Company>TEES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Energy Systems and Services </dc:title>
  <dc:creator>Amy Klinkovsky</dc:creator>
  <cp:lastModifiedBy>Amy Klinkovsky</cp:lastModifiedBy>
  <cp:revision>2</cp:revision>
  <dcterms:created xsi:type="dcterms:W3CDTF">2016-06-08T16:12:46Z</dcterms:created>
  <dcterms:modified xsi:type="dcterms:W3CDTF">2016-06-08T16:16:02Z</dcterms:modified>
</cp:coreProperties>
</file>