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8" r:id="rId2"/>
  </p:sldMasterIdLst>
  <p:notesMasterIdLst>
    <p:notesMasterId r:id="rId13"/>
  </p:notesMasterIdLst>
  <p:sldIdLst>
    <p:sldId id="28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10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DDD73-66E8-9549-B95C-9CED14A56BC7}" type="datetimeFigureOut">
              <a:rPr lang="en-US" smtClean="0"/>
              <a:t>6/8/16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26ADA-B1E9-BA4B-9BDE-71E81A8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5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79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3444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bon-fiber-bg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199"/>
            <a:ext cx="6400800" cy="1146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ChangeAspect="1"/>
          </p:cNvSpPr>
          <p:nvPr userDrawn="1"/>
        </p:nvSpPr>
        <p:spPr bwMode="auto">
          <a:xfrm rot="10800000">
            <a:off x="0" y="6553201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53202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spect="1"/>
          </p:cNvSpPr>
          <p:nvPr userDrawn="1"/>
        </p:nvSpPr>
        <p:spPr bwMode="auto">
          <a:xfrm rot="10800000">
            <a:off x="0" y="0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304800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3818" y="6477000"/>
            <a:ext cx="416365" cy="22900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>
                <a:solidFill>
                  <a:schemeClr val="bg1"/>
                </a:solidFill>
                <a:effectLst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E1AB96-F628-4833-8A6B-64DA14B33928}" type="slidenum">
              <a:rPr lang="en-US" smtClean="0">
                <a:solidFill>
                  <a:prstClr val="white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554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001000" cy="103909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262626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0010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850C-E831-4E3B-9FD7-A1FBAAB9AFB0}" type="slidenum">
              <a:rPr lang="en-US">
                <a:solidFill>
                  <a:prstClr val="white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5" name="Picture 4" descr="TEES_LOGO_Primary_WH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5640"/>
            <a:ext cx="3672963" cy="4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93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Wingdings" panose="05000000000000000000" pitchFamily="2" charset="2"/>
              <a:buChar char="ü"/>
              <a:defRPr/>
            </a:lvl2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3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32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568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362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679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978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778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08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4828AF6-BE98-40AF-A5F1-A374011CA6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6/8/16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46284BD-FC2F-433D-AFB8-52FD89995D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062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bon-fiber-bg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0" y="381000"/>
            <a:ext cx="9144000" cy="6477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1524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spect="1"/>
          </p:cNvSpPr>
          <p:nvPr userDrawn="1"/>
        </p:nvSpPr>
        <p:spPr bwMode="auto">
          <a:xfrm rot="10800000">
            <a:off x="0" y="6553199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20" name="Rectangle 19"/>
          <p:cNvSpPr>
            <a:spLocks noChangeAspect="1"/>
          </p:cNvSpPr>
          <p:nvPr userDrawn="1"/>
        </p:nvSpPr>
        <p:spPr bwMode="auto">
          <a:xfrm rot="10800000">
            <a:off x="1" y="0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6553200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3818" y="6477000"/>
            <a:ext cx="416365" cy="22900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>
                <a:solidFill>
                  <a:schemeClr val="bg1"/>
                </a:solidFill>
                <a:effectLst/>
                <a:ea typeface="ＭＳ Ｐゴシック" charset="-128"/>
                <a:cs typeface="+mn-cs"/>
              </a:defRPr>
            </a:lvl1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fld id="{63E1AB96-F628-4833-8A6B-64DA14B33928}" type="slidenum">
              <a:rPr lang="en-US" smtClean="0">
                <a:solidFill>
                  <a:prstClr val="white"/>
                </a:solidFill>
                <a:latin typeface="Arial" charset="0"/>
              </a:rPr>
              <a:pPr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4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400" b="0" spc="-1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-"/>
        <a:defRPr>
          <a:solidFill>
            <a:srgbClr val="4B4B4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ir.gov/Sensor-technology-for-the-21st-century" TargetMode="External"/><Relationship Id="rId4" Type="http://schemas.openxmlformats.org/officeDocument/2006/relationships/hyperlink" Target="https://grants.nih.gov/grants/guide/rfa-files/RFA-EB-02-002.html" TargetMode="External"/><Relationship Id="rId5" Type="http://schemas.openxmlformats.org/officeDocument/2006/relationships/hyperlink" Target="http://federalnewsradio.com/defense/2016/02/rd-cyber-high-priorities-pentagons-2017-budget/" TargetMode="External"/><Relationship Id="rId6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log.epa.gov/blog/2016/05/sensor-technology-for-the-21st-centur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fensenews.com/story/breaking-news/2016/02/02/carter-unveils-budget-details-pentagon-requests-5827b-funding/79686138/" TargetMode="External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niversityofcalifornia.edu/sites/default/files/FY17-Appropriations-Priorities-and-Lette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83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b="1" dirty="0" smtClean="0">
                <a:effectLst/>
                <a:latin typeface="+mj-lt"/>
              </a:rPr>
              <a:t>Breakout </a:t>
            </a:r>
            <a:r>
              <a:rPr lang="en-US" dirty="0" smtClean="0"/>
              <a:t>Session: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Systems &amp; Sensors</a:t>
            </a:r>
            <a:br>
              <a:rPr lang="en-US" dirty="0" smtClean="0"/>
            </a:br>
            <a:endParaRPr lang="en-US" sz="4800" b="1" dirty="0">
              <a:effectLst/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011" y="1143000"/>
            <a:ext cx="5339978" cy="6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41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Next/Future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More panels like today</a:t>
            </a:r>
          </a:p>
          <a:p>
            <a:pPr lvl="1"/>
            <a:r>
              <a:rPr lang="en-US" dirty="0"/>
              <a:t>Different thematic areas and participants from all over</a:t>
            </a:r>
          </a:p>
          <a:p>
            <a:pPr lvl="0"/>
            <a:r>
              <a:rPr lang="en-US" dirty="0"/>
              <a:t>Ph.D./Post-Doc to do poster </a:t>
            </a:r>
            <a:r>
              <a:rPr lang="en-US" dirty="0" smtClean="0"/>
              <a:t>sessions or 3-minmutes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5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0603"/>
            <a:ext cx="7886700" cy="1002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Systems and Sensors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68" y="1178446"/>
            <a:ext cx="8281402" cy="531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2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92140"/>
            <a:ext cx="3833887" cy="1325563"/>
          </a:xfrm>
        </p:spPr>
        <p:txBody>
          <a:bodyPr/>
          <a:lstStyle/>
          <a:p>
            <a:pPr algn="l"/>
            <a:r>
              <a:rPr lang="en-US" dirty="0" smtClean="0"/>
              <a:t>Registration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708" y="592137"/>
            <a:ext cx="3691643" cy="5811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11" y="2922273"/>
            <a:ext cx="3711165" cy="244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8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5626"/>
            <a:ext cx="7886700" cy="1325563"/>
          </a:xfrm>
        </p:spPr>
        <p:txBody>
          <a:bodyPr/>
          <a:lstStyle/>
          <a:p>
            <a:r>
              <a:rPr lang="en-US" dirty="0" smtClean="0"/>
              <a:t>Google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0754"/>
            <a:ext cx="7886700" cy="4351338"/>
          </a:xfrm>
        </p:spPr>
        <p:txBody>
          <a:bodyPr/>
          <a:lstStyle/>
          <a:p>
            <a:r>
              <a:rPr lang="en-US" dirty="0" smtClean="0"/>
              <a:t>Federal funding priority sensor</a:t>
            </a:r>
          </a:p>
          <a:p>
            <a:pPr lvl="1"/>
            <a:r>
              <a:rPr lang="en-US" dirty="0" smtClean="0">
                <a:hlinkClick r:id="rId2"/>
              </a:rPr>
              <a:t>https://blog.epa.gov/blog/2016/05/sensor-technology-for-the-21st-century/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https://www.sbir.gov/Sensor-technology-for-the-21st-century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https://grants.nih.gov/grants/guide/rfa-files/RFA-EB-02-002.html</a:t>
            </a:r>
            <a:endParaRPr lang="en-US" dirty="0" smtClean="0"/>
          </a:p>
          <a:p>
            <a:r>
              <a:rPr lang="en-US" dirty="0" smtClean="0"/>
              <a:t>Federal funding priorities sensor 2017</a:t>
            </a:r>
          </a:p>
          <a:p>
            <a:pPr lvl="1"/>
            <a:r>
              <a:rPr lang="en-US" dirty="0" smtClean="0">
                <a:hlinkClick r:id="rId5"/>
              </a:rPr>
              <a:t>http://federalnewsradio.com/defense/2016/02/rd-cyber-high-priorities-pentagons-2017-budget/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7899" y="5177507"/>
            <a:ext cx="6867571" cy="128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7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Search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hlinkClick r:id="rId2"/>
              </a:rPr>
              <a:t>http://universityofcalifornia.edu/sites/default/files/FY17-Appropriations-Priorities-and-Letter.pdf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http://www.defensenews.com/story/breaking-news/2016/02/02/carter-unveils-budget-details-pentagon-requests-5827b-funding/79686138/</a:t>
            </a:r>
            <a:endParaRPr lang="en-US" dirty="0"/>
          </a:p>
          <a:p>
            <a:pPr lvl="2"/>
            <a:r>
              <a:rPr lang="en-US" dirty="0" smtClean="0"/>
              <a:t>DoD requests $582.7 billion funding, including $71.4 billion for R&amp;D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343" y="2594744"/>
            <a:ext cx="6745283" cy="17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539"/>
            <a:ext cx="7886700" cy="1325563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26" y="1266669"/>
            <a:ext cx="8365917" cy="55163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Collaborations amongst TEES centers, regional institutions, …</a:t>
            </a:r>
            <a:endParaRPr lang="en-US" dirty="0"/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Establish teams in identified areas</a:t>
            </a:r>
          </a:p>
          <a:p>
            <a:pPr lvl="2"/>
            <a:r>
              <a:rPr lang="en-US" dirty="0" smtClean="0"/>
              <a:t>Research collaborations</a:t>
            </a:r>
          </a:p>
          <a:p>
            <a:pPr lvl="3"/>
            <a:r>
              <a:rPr lang="en-US" dirty="0" smtClean="0"/>
              <a:t>Sharing unique research equipment</a:t>
            </a:r>
          </a:p>
          <a:p>
            <a:pPr lvl="3"/>
            <a:r>
              <a:rPr lang="en-US" dirty="0" smtClean="0"/>
              <a:t>Pursuing unique research equipment, e.g. NSF MRI grants</a:t>
            </a:r>
          </a:p>
          <a:p>
            <a:pPr lvl="3"/>
            <a:r>
              <a:rPr lang="en-US" dirty="0" smtClean="0"/>
              <a:t>Pursuing funding</a:t>
            </a:r>
          </a:p>
          <a:p>
            <a:pPr lvl="3"/>
            <a:r>
              <a:rPr lang="en-US" dirty="0" smtClean="0"/>
              <a:t>Student mentoring and support, publication, research and educational grants, research infrastructure support, etc.</a:t>
            </a:r>
          </a:p>
          <a:p>
            <a:r>
              <a:rPr lang="en-US" dirty="0" smtClean="0"/>
              <a:t>Strengths and unique capabilities</a:t>
            </a:r>
          </a:p>
          <a:p>
            <a:r>
              <a:rPr lang="en-US" dirty="0" smtClean="0"/>
              <a:t>Develop action plans for next 12 months</a:t>
            </a:r>
          </a:p>
          <a:p>
            <a:r>
              <a:rPr lang="en-US" dirty="0" smtClean="0"/>
              <a:t>Help needed</a:t>
            </a:r>
          </a:p>
          <a:p>
            <a:r>
              <a:rPr lang="en-US" dirty="0" smtClean="0"/>
              <a:t>Define future TEES Research Conference</a:t>
            </a:r>
          </a:p>
          <a:p>
            <a:r>
              <a:rPr lang="en-US" dirty="0" smtClean="0"/>
              <a:t>Potential funding sources</a:t>
            </a:r>
          </a:p>
          <a:p>
            <a:r>
              <a:rPr lang="en-US" dirty="0" smtClean="0"/>
              <a:t>Thoughts?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0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</a:t>
            </a:r>
            <a:r>
              <a:rPr lang="en-US" dirty="0"/>
              <a:t>and </a:t>
            </a:r>
            <a:r>
              <a:rPr lang="en-US" dirty="0" smtClean="0"/>
              <a:t>Unique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Lone Star UAS Center</a:t>
            </a:r>
          </a:p>
          <a:p>
            <a:pPr lvl="0"/>
            <a:r>
              <a:rPr lang="en-US" dirty="0"/>
              <a:t>CANVASS</a:t>
            </a:r>
          </a:p>
          <a:p>
            <a:pPr lvl="0"/>
            <a:r>
              <a:rPr lang="en-US" dirty="0"/>
              <a:t>World Class </a:t>
            </a:r>
            <a:r>
              <a:rPr lang="en-US" dirty="0" smtClean="0"/>
              <a:t>TAMUS HPC</a:t>
            </a:r>
            <a:endParaRPr lang="en-US" dirty="0"/>
          </a:p>
          <a:p>
            <a:pPr lvl="1"/>
            <a:r>
              <a:rPr lang="en-US" dirty="0"/>
              <a:t>Arrangement with IBM</a:t>
            </a:r>
          </a:p>
          <a:p>
            <a:pPr lvl="1"/>
            <a:r>
              <a:rPr lang="en-US" dirty="0" smtClean="0"/>
              <a:t>“Baby” cluster </a:t>
            </a:r>
            <a:r>
              <a:rPr lang="en-US" dirty="0"/>
              <a:t>at TAMU-CC</a:t>
            </a:r>
          </a:p>
          <a:p>
            <a:pPr lvl="0"/>
            <a:r>
              <a:rPr lang="en-US" dirty="0"/>
              <a:t>TEES is a multidiscipline research facility</a:t>
            </a:r>
          </a:p>
          <a:p>
            <a:r>
              <a:rPr lang="en-US" dirty="0"/>
              <a:t>Program management expertise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7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062"/>
            <a:ext cx="91440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Action Plan for Next 9 to 12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3685"/>
            <a:ext cx="8579058" cy="52690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Inventory of strengths and unique capabilities</a:t>
            </a:r>
          </a:p>
          <a:p>
            <a:pPr lvl="1"/>
            <a:r>
              <a:rPr lang="en-US" dirty="0" smtClean="0"/>
              <a:t>TEES assistance</a:t>
            </a:r>
          </a:p>
          <a:p>
            <a:pPr lvl="1"/>
            <a:r>
              <a:rPr lang="en-US" dirty="0" smtClean="0"/>
              <a:t>Target date: August 31, 2016 </a:t>
            </a:r>
          </a:p>
          <a:p>
            <a:pPr lvl="1"/>
            <a:r>
              <a:rPr lang="en-US" dirty="0" smtClean="0"/>
              <a:t>Sensors</a:t>
            </a:r>
            <a:endParaRPr lang="en-US" dirty="0"/>
          </a:p>
          <a:p>
            <a:pPr lvl="2"/>
            <a:r>
              <a:rPr lang="en-US" dirty="0"/>
              <a:t>Healthcare</a:t>
            </a:r>
          </a:p>
          <a:p>
            <a:pPr lvl="2"/>
            <a:r>
              <a:rPr lang="en-US" dirty="0"/>
              <a:t>Manufacturing</a:t>
            </a:r>
          </a:p>
          <a:p>
            <a:pPr lvl="2"/>
            <a:r>
              <a:rPr lang="en-US" dirty="0"/>
              <a:t>Aviation (UAS)</a:t>
            </a:r>
          </a:p>
          <a:p>
            <a:pPr lvl="2"/>
            <a:r>
              <a:rPr lang="en-US" dirty="0" smtClean="0"/>
              <a:t>Building</a:t>
            </a:r>
            <a:endParaRPr lang="en-US" dirty="0"/>
          </a:p>
          <a:p>
            <a:pPr lvl="0"/>
            <a:r>
              <a:rPr lang="en-US" dirty="0" smtClean="0"/>
              <a:t>“Weekly” seminar series</a:t>
            </a:r>
          </a:p>
          <a:p>
            <a:pPr lvl="1"/>
            <a:r>
              <a:rPr lang="en-US" dirty="0" smtClean="0"/>
              <a:t>WebEx</a:t>
            </a:r>
          </a:p>
          <a:p>
            <a:pPr lvl="1"/>
            <a:r>
              <a:rPr lang="en-US" dirty="0" smtClean="0"/>
              <a:t>Recorded seminar series</a:t>
            </a:r>
          </a:p>
          <a:p>
            <a:pPr lvl="1"/>
            <a:r>
              <a:rPr lang="en-US" dirty="0" smtClean="0"/>
              <a:t>CANVASS, Disaster City, LSUASC, ….</a:t>
            </a:r>
          </a:p>
          <a:p>
            <a:pPr lvl="0"/>
            <a:r>
              <a:rPr lang="en-US" dirty="0" smtClean="0"/>
              <a:t>Monthly WebEx meetings </a:t>
            </a:r>
            <a:endParaRPr lang="en-US" dirty="0"/>
          </a:p>
          <a:p>
            <a:pPr lvl="0"/>
            <a:r>
              <a:rPr lang="en-US" dirty="0" smtClean="0"/>
              <a:t>Semiannual face-to-face meeting</a:t>
            </a:r>
          </a:p>
          <a:p>
            <a:pPr lvl="0"/>
            <a:r>
              <a:rPr lang="en-US" dirty="0" smtClean="0"/>
              <a:t>Team forming and identifying </a:t>
            </a:r>
            <a:r>
              <a:rPr lang="en-US" dirty="0"/>
              <a:t>potential funding </a:t>
            </a:r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NSF MRI </a:t>
            </a:r>
          </a:p>
          <a:p>
            <a:pPr lvl="1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4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851"/>
            <a:ext cx="9144000" cy="1325563"/>
          </a:xfrm>
        </p:spPr>
        <p:txBody>
          <a:bodyPr/>
          <a:lstStyle/>
          <a:p>
            <a:r>
              <a:rPr lang="en-US" dirty="0" smtClean="0"/>
              <a:t>Help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52862"/>
            <a:ext cx="8230538" cy="539645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Research collaborations</a:t>
            </a:r>
          </a:p>
          <a:p>
            <a:pPr lvl="1"/>
            <a:r>
              <a:rPr lang="en-US" dirty="0"/>
              <a:t>Sharing unique research equipment</a:t>
            </a:r>
          </a:p>
          <a:p>
            <a:pPr lvl="1"/>
            <a:r>
              <a:rPr lang="en-US" dirty="0"/>
              <a:t>Pursuing unique research equipment</a:t>
            </a:r>
          </a:p>
          <a:p>
            <a:pPr lvl="0"/>
            <a:r>
              <a:rPr lang="en-US" dirty="0"/>
              <a:t>Critical mass collaborations</a:t>
            </a:r>
          </a:p>
          <a:p>
            <a:pPr lvl="0"/>
            <a:r>
              <a:rPr lang="en-US" dirty="0"/>
              <a:t>Establish Teams in Identified areas</a:t>
            </a:r>
          </a:p>
          <a:p>
            <a:pPr lvl="0"/>
            <a:r>
              <a:rPr lang="en-US" dirty="0" smtClean="0"/>
              <a:t>Barriers</a:t>
            </a:r>
            <a:endParaRPr lang="en-US" dirty="0"/>
          </a:p>
          <a:p>
            <a:pPr lvl="1"/>
            <a:r>
              <a:rPr lang="en-US" dirty="0"/>
              <a:t>Network building/establishment</a:t>
            </a:r>
          </a:p>
          <a:p>
            <a:pPr lvl="1"/>
            <a:r>
              <a:rPr lang="en-US" dirty="0"/>
              <a:t>Identify research areas</a:t>
            </a:r>
          </a:p>
          <a:p>
            <a:pPr lvl="1"/>
            <a:r>
              <a:rPr lang="en-US" dirty="0"/>
              <a:t>Keeping database of collaborators updated </a:t>
            </a:r>
          </a:p>
          <a:p>
            <a:pPr lvl="2"/>
            <a:r>
              <a:rPr lang="en-US" dirty="0"/>
              <a:t>Knowing who to contact for specific research areas</a:t>
            </a:r>
          </a:p>
          <a:p>
            <a:pPr lvl="1"/>
            <a:r>
              <a:rPr lang="en-US" dirty="0"/>
              <a:t>Utilize TEES network and/or branch out</a:t>
            </a:r>
          </a:p>
          <a:p>
            <a:pPr lvl="2"/>
            <a:r>
              <a:rPr lang="en-US" dirty="0"/>
              <a:t>Knowledge of which centers to contact </a:t>
            </a:r>
          </a:p>
          <a:p>
            <a:pPr lvl="0"/>
            <a:r>
              <a:rPr lang="en-US" dirty="0"/>
              <a:t>Recorded seminars</a:t>
            </a:r>
          </a:p>
          <a:p>
            <a:pPr lvl="0"/>
            <a:r>
              <a:rPr lang="en-US" dirty="0"/>
              <a:t>Joint Ph.D. students</a:t>
            </a:r>
          </a:p>
          <a:p>
            <a:pPr lvl="1"/>
            <a:r>
              <a:rPr lang="en-US" dirty="0"/>
              <a:t>Take classes at one campus and conduct research at another campus </a:t>
            </a:r>
          </a:p>
          <a:p>
            <a:pPr lvl="2"/>
            <a:r>
              <a:rPr lang="en-US" dirty="0"/>
              <a:t>TEES and </a:t>
            </a:r>
            <a:r>
              <a:rPr lang="en-US" dirty="0" smtClean="0"/>
              <a:t>TAMU Qatar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9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AME-likeTEES">
  <a:themeElements>
    <a:clrScheme name="TAME-1">
      <a:dk1>
        <a:srgbClr val="262626"/>
      </a:dk1>
      <a:lt1>
        <a:sysClr val="window" lastClr="FFFFFF"/>
      </a:lt1>
      <a:dk2>
        <a:srgbClr val="500000"/>
      </a:dk2>
      <a:lt2>
        <a:srgbClr val="BFBFBF"/>
      </a:lt2>
      <a:accent1>
        <a:srgbClr val="000000"/>
      </a:accent1>
      <a:accent2>
        <a:srgbClr val="500000"/>
      </a:accent2>
      <a:accent3>
        <a:srgbClr val="F4AF00"/>
      </a:accent3>
      <a:accent4>
        <a:srgbClr val="E7DED0"/>
      </a:accent4>
      <a:accent5>
        <a:srgbClr val="8F8F8C"/>
      </a:accent5>
      <a:accent6>
        <a:srgbClr val="341902"/>
      </a:accent6>
      <a:hlink>
        <a:srgbClr val="0000FF"/>
      </a:hlink>
      <a:folHlink>
        <a:srgbClr val="8F8F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473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1_TAME-likeTEES</vt:lpstr>
      <vt:lpstr>Breakout Session: Information Systems &amp; Sensors </vt:lpstr>
      <vt:lpstr>Information Systems and Sensors </vt:lpstr>
      <vt:lpstr>Registration </vt:lpstr>
      <vt:lpstr>Google Search</vt:lpstr>
      <vt:lpstr>Google Search – Continued</vt:lpstr>
      <vt:lpstr>Outcomes</vt:lpstr>
      <vt:lpstr>Strengths and Unique Capabilities</vt:lpstr>
      <vt:lpstr> Action Plan for Next 9 to 12 Months</vt:lpstr>
      <vt:lpstr>Help Needed</vt:lpstr>
      <vt:lpstr>Next/Future Meeting</vt:lpstr>
    </vt:vector>
  </TitlesOfParts>
  <Company>TEES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Klinkovsky</dc:creator>
  <cp:lastModifiedBy>Amy Klinkovsky</cp:lastModifiedBy>
  <cp:revision>9</cp:revision>
  <dcterms:created xsi:type="dcterms:W3CDTF">2016-06-07T18:22:18Z</dcterms:created>
  <dcterms:modified xsi:type="dcterms:W3CDTF">2016-06-08T16:44:59Z</dcterms:modified>
</cp:coreProperties>
</file>