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4" r:id="rId3"/>
  </p:sldMasterIdLst>
  <p:notesMasterIdLst>
    <p:notesMasterId r:id="rId16"/>
  </p:notesMasterIdLst>
  <p:sldIdLst>
    <p:sldId id="257" r:id="rId4"/>
    <p:sldId id="339" r:id="rId5"/>
    <p:sldId id="303" r:id="rId6"/>
    <p:sldId id="293" r:id="rId7"/>
    <p:sldId id="333" r:id="rId8"/>
    <p:sldId id="334" r:id="rId9"/>
    <p:sldId id="314" r:id="rId10"/>
    <p:sldId id="315" r:id="rId11"/>
    <p:sldId id="354" r:id="rId12"/>
    <p:sldId id="286" r:id="rId13"/>
    <p:sldId id="358" r:id="rId14"/>
    <p:sldId id="33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0764" autoAdjust="0"/>
  </p:normalViewPr>
  <p:slideViewPr>
    <p:cSldViewPr>
      <p:cViewPr varScale="1">
        <p:scale>
          <a:sx n="154" d="100"/>
          <a:sy n="154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D6D4-2963-4B76-B9E7-3A8381053AA4}" type="datetimeFigureOut">
              <a:rPr lang="en-US" smtClean="0"/>
              <a:t>6/8/16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5EED6-12FF-4D06-984B-8BB1808CB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A15FB-5ACC-4C19-BAD8-AD2ACC97AA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7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4305-480E-42D9-B3F2-C3EB1B099D4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on the report and definitions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Advanced energy definition: a broad range of technologies, products, and services that constitute the best available technologies for meeting energy needs today and tomorrow.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The results must be viewed, however, as a conservative assessment of advanced energy market size.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Navigant Research has used strict definitions within product categories in order to distinguish advanced energy from conventional energy products.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Also, U.S. market revenue counts only domestic sales of products and services and does not include revenue from exports, understating the economic scope of the U.S. advanced energy industry.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endParaRPr lang="en-US" dirty="0"/>
          </a:p>
          <a:p>
            <a:pPr rtl="0"/>
            <a:r>
              <a:rPr lang="en-US" b="1" dirty="0"/>
              <a:t>2014 Revenue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Building Design: $3.8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Building Envelope: $15.2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HVAC: $13.2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District Energy and CCHP: $850 million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Water Heating: $1.5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Lighting: $22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Appliance and Electronic Equipment: $465 million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/>
              <a:t>Enabling IT/Demand Response: $3 billion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4305-480E-42D9-B3F2-C3EB1B099D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8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1072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5589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562600" cy="39879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0565C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7311"/>
            <a:ext cx="3962400" cy="39783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0565C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05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842837"/>
            <a:ext cx="8229600" cy="525633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8192" y="6356350"/>
            <a:ext cx="459575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5056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65806" y="0"/>
            <a:ext cx="8476632" cy="6781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7616370" cy="10773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6140" y="934131"/>
            <a:ext cx="4082143" cy="49804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199" y="1487487"/>
            <a:ext cx="3751943" cy="44270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2276" y="6044524"/>
            <a:ext cx="450867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>
                <a:solidFill>
                  <a:srgbClr val="1D428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D428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5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141413"/>
            <a:ext cx="4038600" cy="5110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3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68" y="25248"/>
            <a:ext cx="8229600" cy="55663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 marL="914400" indent="-457200">
              <a:buFont typeface="Courier New" pitchFamily="49" charset="0"/>
              <a:buChar char="o"/>
              <a:defRPr sz="24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38113" y="6657975"/>
            <a:ext cx="688975" cy="158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50D9-D9DC-6D4E-8939-0EFBDBF12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42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FLEXLAB Briefing  - </a:t>
            </a:r>
            <a:fld id="{A8B44FFE-EACB-D04F-9402-7E8E14735B03}" type="datetime1">
              <a:rPr lang="en-US"/>
              <a:pPr>
                <a:defRPr/>
              </a:pPr>
              <a:t>6/8/16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5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T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037" y="0"/>
            <a:ext cx="8156448" cy="1371600"/>
          </a:xfrm>
        </p:spPr>
        <p:txBody>
          <a:bodyPr tIns="182880" anchor="t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496" y="6453547"/>
            <a:ext cx="1066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56363"/>
            <a:ext cx="9153144" cy="4016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5825476" y="5092700"/>
            <a:ext cx="3327222" cy="1363663"/>
          </a:xfrm>
          <a:prstGeom prst="rect">
            <a:avLst/>
          </a:prstGeom>
          <a:solidFill>
            <a:srgbClr val="646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" name="Group 21"/>
          <p:cNvGrpSpPr>
            <a:grpSpLocks/>
          </p:cNvGrpSpPr>
          <p:nvPr userDrawn="1"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rgbClr val="54A9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rgbClr val="FCCF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rgbClr val="646D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17" name="Picture 32" descr="doe_logo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68100" y="5672913"/>
            <a:ext cx="139065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3" name="Picture 22" descr="iStock_000006839546Mediu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26856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65806" y="0"/>
            <a:ext cx="8476632" cy="67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0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5806" y="893135"/>
            <a:ext cx="8476632" cy="540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5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814" y="903768"/>
            <a:ext cx="4114800" cy="5380074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464" y="903768"/>
            <a:ext cx="4112995" cy="5380074"/>
          </a:xfrm>
          <a:ln w="3175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2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94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2" y="801466"/>
            <a:ext cx="4125432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925" y="812099"/>
            <a:ext cx="4094935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65814" y="1531088"/>
            <a:ext cx="4114800" cy="4880346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69464" y="1531088"/>
            <a:ext cx="4112995" cy="4880346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12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003" y="5768203"/>
            <a:ext cx="5948215" cy="566738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2982" y="921132"/>
            <a:ext cx="5949618" cy="476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65806" y="0"/>
            <a:ext cx="8476632" cy="67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4C4C4C"/>
                </a:solidFill>
              </a:rPr>
              <a:t>Click to edit Master title style</a:t>
            </a:r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9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60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Lighting Phase-In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8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eere.energy.gov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8" descr="doe_logo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0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88900"/>
            <a:ext cx="5621337" cy="7493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8600" y="1117600"/>
            <a:ext cx="8724900" cy="534987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552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4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3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9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7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66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7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1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0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56300"/>
            <a:ext cx="3886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3488"/>
            <a:ext cx="88360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481138" y="455613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41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T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037" y="0"/>
            <a:ext cx="8156448" cy="1371600"/>
          </a:xfrm>
        </p:spPr>
        <p:txBody>
          <a:bodyPr tIns="182880" anchor="t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496" y="6453547"/>
            <a:ext cx="1066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103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316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4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7.xml"/><Relationship Id="rId23" Type="http://schemas.openxmlformats.org/officeDocument/2006/relationships/theme" Target="../theme/theme3.xml"/><Relationship Id="rId24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91C9-58F6-406E-84FB-21F64DF6F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457200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9" y="6309141"/>
            <a:ext cx="2735931" cy="4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1" r:id="rId7"/>
    <p:sldLayoutId id="2147483673" r:id="rId8"/>
    <p:sldLayoutId id="2147483674" r:id="rId9"/>
    <p:sldLayoutId id="2147483676" r:id="rId10"/>
    <p:sldLayoutId id="2147483677" r:id="rId11"/>
    <p:sldLayoutId id="2147483680" r:id="rId12"/>
    <p:sldLayoutId id="2147483716" r:id="rId13"/>
  </p:sldLayoutIdLst>
  <p:hf hdr="0" ftr="0" dt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806" y="0"/>
            <a:ext cx="8476632" cy="67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6" y="893135"/>
            <a:ext cx="8476632" cy="540133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4C4C4C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4C4C4C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5" name="Picture 14" descr="US-Department of Energy-hor-green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37686" y="6528121"/>
            <a:ext cx="1604752" cy="2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5" r:id="rId20"/>
    <p:sldLayoutId id="2147483706" r:id="rId21"/>
    <p:sldLayoutId id="2147483707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atrick.phelan@ee.doe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TOreviewer@ee.doe.gov" TargetMode="External"/><Relationship Id="rId4" Type="http://schemas.openxmlformats.org/officeDocument/2006/relationships/hyperlink" Target="https://eere-exchange.energy.gov/" TargetMode="External"/><Relationship Id="rId5" Type="http://schemas.openxmlformats.org/officeDocument/2006/relationships/hyperlink" Target="mailto:patrick.phelan@ee.doe.gov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www1.eere.energy.gov/buildings/newslette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76200"/>
            <a:ext cx="8839200" cy="914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DOE’s Building Technologies Office: 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R&amp;D </a:t>
            </a:r>
            <a:r>
              <a:rPr lang="en-US" dirty="0">
                <a:solidFill>
                  <a:schemeClr val="tx1"/>
                </a:solidFill>
              </a:rPr>
              <a:t>Directions and Opportunities</a:t>
            </a:r>
            <a:endParaRPr lang="en-US" dirty="0">
              <a:solidFill>
                <a:schemeClr val="tx1"/>
              </a:solidFill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338" y="2065338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38800" y="5791200"/>
            <a:ext cx="3505200" cy="1066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Pat Phelan,* Emerging Technologies</a:t>
            </a:r>
          </a:p>
          <a:p>
            <a:pPr algn="l"/>
            <a:r>
              <a:rPr lang="en-US" sz="1600" i="1" dirty="0" smtClean="0"/>
              <a:t>TEES Annual Research Conference</a:t>
            </a:r>
          </a:p>
          <a:p>
            <a:pPr algn="l"/>
            <a:r>
              <a:rPr lang="en-US" sz="1600" i="1" dirty="0" smtClean="0"/>
              <a:t>June 7, 2016</a:t>
            </a:r>
          </a:p>
          <a:p>
            <a:pPr algn="l"/>
            <a:r>
              <a:rPr lang="en-US" sz="1600" i="1" dirty="0" smtClean="0">
                <a:hlinkClick r:id="rId3"/>
              </a:rPr>
              <a:t>patrick.phelan@ee.doe.gov</a:t>
            </a:r>
            <a:r>
              <a:rPr lang="en-US" sz="1600" i="1" dirty="0" smtClean="0"/>
              <a:t> 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idx="10"/>
          </p:nvPr>
        </p:nvSpPr>
        <p:spPr>
          <a:xfrm>
            <a:off x="998538" y="6553200"/>
            <a:ext cx="4191000" cy="304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 On leave from 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5899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Funding Opportunities in FY16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39200" cy="6019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u="sng" dirty="0" smtClean="0">
                <a:solidFill>
                  <a:srgbClr val="000000"/>
                </a:solidFill>
                <a:latin typeface="+mj-lt"/>
                <a:cs typeface="Arial Narrow"/>
              </a:rPr>
              <a:t>Emerging Technologies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cs typeface="Arial Narrow"/>
              </a:rPr>
              <a:t>: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BENEFIT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(Building Energy Frontiers and Innovation Technologies)</a:t>
            </a:r>
          </a:p>
          <a:p>
            <a:pPr marL="800100" lvl="1" indent="-342900" defTabSz="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Rotates among non-SSL topics</a:t>
            </a:r>
          </a:p>
          <a:p>
            <a:pPr marL="800100" lvl="1" indent="-342900" defTabSz="457200">
              <a:buFont typeface="Wingdings" panose="05000000000000000000" pitchFamily="2" charset="2"/>
              <a:buChar char="Ø"/>
            </a:pP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Early stage and later stage R&amp;D; often includes “open” topic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1" baseline="0" dirty="0" smtClean="0">
                <a:solidFill>
                  <a:srgbClr val="C00000"/>
                </a:solidFill>
                <a:latin typeface="+mj-lt"/>
                <a:cs typeface="Arial Narrow"/>
              </a:rPr>
              <a:t>Solid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 State Lighting (SSL) Advanced Technology R&amp;D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General Service Lamps (GSL) R&amp;D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Catalyst (software solutions; joint with SunShot)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ORNL JUMP (hardware)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 Narrow"/>
              </a:rPr>
              <a:t>Small Business Vouchers (SBV)</a:t>
            </a:r>
          </a:p>
          <a:p>
            <a:pPr marL="14288" lvl="1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00"/>
                </a:solidFill>
                <a:latin typeface="+mj-lt"/>
                <a:cs typeface="Arial Narrow"/>
              </a:rPr>
              <a:t>Commercial Buildings Integration:</a:t>
            </a:r>
          </a:p>
          <a:p>
            <a:pPr marL="357188" lvl="1" indent="-342900" defTabSz="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cs typeface="Arial Narrow"/>
              </a:rPr>
              <a:t>Annual FOA for demonstration or deployment projects</a:t>
            </a:r>
            <a:endParaRPr lang="en-US" sz="2400" b="1" dirty="0">
              <a:solidFill>
                <a:srgbClr val="C00000"/>
              </a:solidFill>
              <a:cs typeface="Arial Narrow"/>
            </a:endParaRPr>
          </a:p>
          <a:p>
            <a:pPr marL="14288" lvl="1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00"/>
                </a:solidFill>
                <a:cs typeface="Arial Narrow"/>
              </a:rPr>
              <a:t>Residential Buildings </a:t>
            </a:r>
            <a:r>
              <a:rPr lang="en-US" sz="2800" b="1" u="sng" dirty="0">
                <a:solidFill>
                  <a:srgbClr val="000000"/>
                </a:solidFill>
                <a:cs typeface="Arial Narrow"/>
              </a:rPr>
              <a:t>Integration:</a:t>
            </a:r>
          </a:p>
          <a:p>
            <a:pPr marL="357188" lvl="1" indent="-342900" defTabSz="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cs typeface="Arial Narrow"/>
              </a:rPr>
              <a:t>Annual FOA, especially for Building America Program</a:t>
            </a:r>
            <a:endParaRPr lang="en-US" sz="2400" b="1" dirty="0">
              <a:solidFill>
                <a:srgbClr val="C00000"/>
              </a:solidFill>
              <a:cs typeface="Arial Narrow"/>
            </a:endParaRPr>
          </a:p>
          <a:p>
            <a:pPr marL="14288" lvl="1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000000"/>
                </a:solidFill>
                <a:cs typeface="Arial Narrow"/>
              </a:rPr>
              <a:t>Small Business Innovative Research:</a:t>
            </a:r>
            <a:endParaRPr lang="en-US" sz="2800" b="1" u="sng" dirty="0">
              <a:solidFill>
                <a:srgbClr val="000000"/>
              </a:solidFill>
              <a:cs typeface="Arial Narrow"/>
            </a:endParaRPr>
          </a:p>
          <a:p>
            <a:pPr marL="357188" lvl="1" indent="-342900" defTabSz="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cs typeface="Arial Narrow"/>
              </a:rPr>
              <a:t>2 – 3 topics offered each year</a:t>
            </a:r>
            <a:endParaRPr lang="en-US" sz="2400" b="1" dirty="0">
              <a:solidFill>
                <a:srgbClr val="C00000"/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3169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-152400"/>
            <a:ext cx="870204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FY17:  Potential Topics of Interest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067800" cy="5486400"/>
          </a:xfrm>
          <a:ln>
            <a:noFill/>
          </a:ln>
        </p:spPr>
        <p:txBody>
          <a:bodyPr>
            <a:noAutofit/>
          </a:bodyPr>
          <a:lstStyle/>
          <a:p>
            <a:pPr marL="174625" indent="-174625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Solid-State Lighting (SSL)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 Updated SSL R&amp;D Plan was just released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Advanced HVAC&amp;R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 Two workshops last fall (at ASME IMECE and ASHRAE Headquarters)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 Upcoming Request for Information (RFI)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Advanced Controls, including Miscellaneous Electric Loads (MELs) energy reductions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 MELs Workshop last Friday in San Francisco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 Upcoming Request for Information (RFI)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 Open Topic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20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-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How To Get Involved with BTO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067800" cy="4419600"/>
          </a:xfrm>
        </p:spPr>
        <p:txBody>
          <a:bodyPr>
            <a:noAutofit/>
          </a:bodyPr>
          <a:lstStyle/>
          <a:p>
            <a:pPr marL="174625" indent="-17462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Get on our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email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list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                                                                               (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hlinkClick r:id="rId2"/>
              </a:rPr>
              <a:t>http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2"/>
              </a:rPr>
              <a:t>://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hlinkClick r:id="rId2"/>
              </a:rPr>
              <a:t>www1.eere.energy.gov/buildings/newsletter.html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, and click on “Sign up to receive news and events from BTO”)</a:t>
            </a:r>
          </a:p>
          <a:p>
            <a:pPr marL="174625" indent="-17462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Attend the annual BTO Peer Review</a:t>
            </a:r>
          </a:p>
          <a:p>
            <a:pPr marL="174625" indent="-17462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Provide feedback on draft roadmaps; currently one available on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Building Energy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Modeling, and soon one on Sensors &amp; Controls</a:t>
            </a:r>
          </a:p>
          <a:p>
            <a:pPr marL="174625" indent="-17462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Volunteer to be a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reviewer (send CV to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hlinkClick r:id="rId3"/>
              </a:rPr>
              <a:t>BTOreviewer@ee.doe.gov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)</a:t>
            </a:r>
          </a:p>
          <a:p>
            <a:pPr marL="174625" lvl="2" indent="-174625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Apply to a FOA, postdoc, or other funding opportunity</a:t>
            </a:r>
            <a:r>
              <a:rPr lang="en-US" sz="2400" b="1" smtClean="0">
                <a:solidFill>
                  <a:srgbClr val="000000"/>
                </a:solidFill>
                <a:latin typeface="+mj-lt"/>
              </a:rPr>
              <a:t>! </a:t>
            </a:r>
            <a:r>
              <a:rPr lang="en-US" sz="2400" b="1" smtClean="0">
                <a:solidFill>
                  <a:srgbClr val="000000"/>
                </a:solidFill>
                <a:latin typeface="+mj-lt"/>
              </a:rPr>
              <a:t>             (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4"/>
              </a:rPr>
              <a:t>https://eere-exchange.energy.gov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hlinkClick r:id="rId4"/>
              </a:rPr>
              <a:t>/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1780" y="5334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6324600" cy="533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 Narrow"/>
                <a:hlinkClick r:id="rId5"/>
              </a:rPr>
              <a:t>patrick.phelan@ee.doe.gov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23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68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</a:rPr>
              <a:t>Sustainable Energy </a:t>
            </a:r>
            <a:r>
              <a:rPr lang="en-US" sz="3100" dirty="0" smtClean="0">
                <a:solidFill>
                  <a:srgbClr val="000000"/>
                </a:solidFill>
                <a:sym typeface="Symbol"/>
              </a:rPr>
              <a:t> Renewable Energy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19100" y="6019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82B2E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50565C"/>
                </a:solidFill>
              </a:rPr>
              <a:t>Source: Advanced Energy Economy (AEE) Institute, “Competitiveness of Renewable Energy and Energy Efficiency in U.S. Markets,” 2015</a:t>
            </a:r>
            <a:endParaRPr lang="en-US" sz="16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97280"/>
            <a:ext cx="8458200" cy="384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9550" y="5105400"/>
            <a:ext cx="864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Energy efficiency MUST be considered as a part of our sustainable energy strategy!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124200"/>
            <a:ext cx="1752600" cy="381000"/>
          </a:xfrm>
          <a:prstGeom prst="rect">
            <a:avLst/>
          </a:prstGeom>
          <a:noFill/>
          <a:ln w="38100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4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144000" cy="533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Market Opportunities for Buildings Energy Efficiency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100" dirty="0" smtClean="0">
                <a:solidFill>
                  <a:srgbClr val="000000"/>
                </a:solidFill>
              </a:rPr>
              <a:t>U.S. Revenue by Advanced Building Technology Type</a:t>
            </a:r>
            <a:endParaRPr lang="en-US" sz="31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99" y="1295400"/>
            <a:ext cx="8862099" cy="4249991"/>
            <a:chOff x="152399" y="1426539"/>
            <a:chExt cx="8862099" cy="4249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1426539"/>
              <a:ext cx="8862099" cy="42499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3429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36%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25262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74%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2514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25%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2449" y="3657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4%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3581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31%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68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141%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343%</a:t>
              </a:r>
              <a:endParaRPr lang="en-US" dirty="0">
                <a:solidFill>
                  <a:srgbClr val="4C4C4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348847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C4C4C"/>
                  </a:solidFill>
                </a:rPr>
                <a:t>48%</a:t>
              </a:r>
              <a:endParaRPr lang="en-US" dirty="0">
                <a:solidFill>
                  <a:srgbClr val="4C4C4C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676400" y="3429000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2514600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2466798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8200" y="3657600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3613666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000" y="1705094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772400" y="3733800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700117" y="3485796"/>
            <a:ext cx="0" cy="248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533400" y="6019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82B2E"/>
                </a:solidFill>
                <a:latin typeface="Calibri"/>
                <a:ea typeface="+mj-ea"/>
                <a:cs typeface="Calibri"/>
              </a:defRPr>
            </a:lvl1pPr>
            <a:lvl2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2pPr>
            <a:lvl3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3pPr>
            <a:lvl4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4pPr>
            <a:lvl5pPr algn="l" defTabSz="457200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82B2E"/>
                </a:solidFill>
                <a:latin typeface="Calibri" pitchFamily="34" charset="0"/>
                <a:cs typeface="Calibri" pitchFamily="34" charset="0"/>
              </a:defRPr>
            </a:lvl5pPr>
            <a:lvl6pPr marL="4572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6pPr>
            <a:lvl7pPr marL="9144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7pPr>
            <a:lvl8pPr marL="13716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8pPr>
            <a:lvl9pPr marL="1828800" algn="l" defTabSz="457200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50565C"/>
                </a:solidFill>
              </a:rPr>
              <a:t>Source: </a:t>
            </a:r>
            <a:r>
              <a:rPr lang="en-US" sz="1600" b="0" i="1" dirty="0" smtClean="0">
                <a:solidFill>
                  <a:srgbClr val="50565C"/>
                </a:solidFill>
              </a:rPr>
              <a:t>Advanced Energy Now </a:t>
            </a:r>
            <a:r>
              <a:rPr lang="en-US" sz="1600" b="0" dirty="0" smtClean="0">
                <a:solidFill>
                  <a:srgbClr val="50565C"/>
                </a:solidFill>
              </a:rPr>
              <a:t>2015 Market Report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19" y="5450413"/>
            <a:ext cx="864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Buildings energy efficiency is the largest advanced energy segment in 2014, in terms of revenue ($60.1B, or 30% of the total).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Who Supports Energy Efficiency R&amp;D (Federal)?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499419"/>
            <a:ext cx="8534400" cy="381000"/>
          </a:xfrm>
          <a:prstGeom prst="rightArrow">
            <a:avLst>
              <a:gd name="adj1" fmla="val 50000"/>
              <a:gd name="adj2" fmla="val 119677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561" y="762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Fundamental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Research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199" y="793784"/>
            <a:ext cx="297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D1139"/>
                </a:solidFill>
                <a:latin typeface="+mj-lt"/>
              </a:rPr>
              <a:t>First Commercialization</a:t>
            </a:r>
            <a:endParaRPr lang="en-US" sz="2400" b="1" dirty="0">
              <a:solidFill>
                <a:srgbClr val="4D113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3748" y="762000"/>
            <a:ext cx="196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Market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Penetration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77729" y="1981200"/>
            <a:ext cx="6590071" cy="2514600"/>
            <a:chOff x="1791928" y="2133600"/>
            <a:chExt cx="6590071" cy="2514600"/>
          </a:xfrm>
        </p:grpSpPr>
        <p:sp>
          <p:nvSpPr>
            <p:cNvPr id="10" name="Rectangle 9"/>
            <p:cNvSpPr/>
            <p:nvPr/>
          </p:nvSpPr>
          <p:spPr>
            <a:xfrm>
              <a:off x="2209800" y="2133600"/>
              <a:ext cx="5715000" cy="25146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glow rad="1270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928" y="2133600"/>
              <a:ext cx="659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4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Building Technologies Office</a:t>
              </a:r>
              <a:endParaRPr lang="en-US" sz="2800" b="1" dirty="0">
                <a:solidFill>
                  <a:srgbClr val="0074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9572" y="2994786"/>
              <a:ext cx="22024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Emerging</a:t>
              </a:r>
            </a:p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Technologies</a:t>
              </a:r>
              <a:endParaRPr lang="en-US" sz="28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591609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Commercial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Buildings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Integration</a:t>
              </a:r>
              <a:endParaRPr lang="en-US" sz="20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3606105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Residential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Buildings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+mj-lt"/>
                </a:rPr>
                <a:t>Integration</a:t>
              </a:r>
              <a:endParaRPr lang="en-US" sz="20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5547" y="2810119"/>
              <a:ext cx="18214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+mj-lt"/>
                </a:rPr>
                <a:t>Codes</a:t>
              </a: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+mj-lt"/>
                </a:rPr>
                <a:t>&amp;</a:t>
              </a: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+mj-lt"/>
                </a:rPr>
                <a:t>Standards</a:t>
              </a:r>
              <a:endParaRPr lang="en-US" sz="2400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76400" y="4800600"/>
            <a:ext cx="1398639" cy="511302"/>
            <a:chOff x="1676400" y="4953000"/>
            <a:chExt cx="1398639" cy="511302"/>
          </a:xfrm>
        </p:grpSpPr>
        <p:sp>
          <p:nvSpPr>
            <p:cNvPr id="17" name="Rectangle 16"/>
            <p:cNvSpPr/>
            <p:nvPr/>
          </p:nvSpPr>
          <p:spPr>
            <a:xfrm>
              <a:off x="1676400" y="4953000"/>
              <a:ext cx="1378974" cy="49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400" y="5002637"/>
              <a:ext cx="139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ARPA-E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334000"/>
            <a:ext cx="1398639" cy="511302"/>
            <a:chOff x="1676400" y="4953000"/>
            <a:chExt cx="1398639" cy="511302"/>
          </a:xfrm>
        </p:grpSpPr>
        <p:sp>
          <p:nvSpPr>
            <p:cNvPr id="20" name="Rectangle 19"/>
            <p:cNvSpPr/>
            <p:nvPr/>
          </p:nvSpPr>
          <p:spPr>
            <a:xfrm>
              <a:off x="1676400" y="4953000"/>
              <a:ext cx="1378974" cy="49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6400" y="5002637"/>
              <a:ext cx="139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NSF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5908853"/>
            <a:ext cx="1398639" cy="796747"/>
            <a:chOff x="263013" y="5980211"/>
            <a:chExt cx="1398639" cy="796747"/>
          </a:xfrm>
        </p:grpSpPr>
        <p:sp>
          <p:nvSpPr>
            <p:cNvPr id="23" name="Rectangle 22"/>
            <p:cNvSpPr/>
            <p:nvPr/>
          </p:nvSpPr>
          <p:spPr>
            <a:xfrm>
              <a:off x="272845" y="5980211"/>
              <a:ext cx="1378974" cy="7967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3013" y="6024641"/>
              <a:ext cx="1398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DOE Office of Science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1" y="4648200"/>
            <a:ext cx="1398639" cy="511302"/>
            <a:chOff x="1676400" y="4953000"/>
            <a:chExt cx="1398639" cy="511302"/>
          </a:xfrm>
        </p:grpSpPr>
        <p:sp>
          <p:nvSpPr>
            <p:cNvPr id="26" name="Rectangle 25"/>
            <p:cNvSpPr/>
            <p:nvPr/>
          </p:nvSpPr>
          <p:spPr>
            <a:xfrm>
              <a:off x="1676400" y="4953000"/>
              <a:ext cx="1378974" cy="49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00" y="5002637"/>
              <a:ext cx="139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FEMP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7801" y="5257800"/>
            <a:ext cx="1398639" cy="511302"/>
            <a:chOff x="1676400" y="4953000"/>
            <a:chExt cx="1398639" cy="511302"/>
          </a:xfrm>
        </p:grpSpPr>
        <p:sp>
          <p:nvSpPr>
            <p:cNvPr id="29" name="Rectangle 28"/>
            <p:cNvSpPr/>
            <p:nvPr/>
          </p:nvSpPr>
          <p:spPr>
            <a:xfrm>
              <a:off x="1676400" y="4953000"/>
              <a:ext cx="1378974" cy="49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76400" y="5002637"/>
              <a:ext cx="139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ESTCP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02975" y="5659161"/>
            <a:ext cx="1398639" cy="511302"/>
            <a:chOff x="1676400" y="4953000"/>
            <a:chExt cx="1398639" cy="511302"/>
          </a:xfrm>
        </p:grpSpPr>
        <p:sp>
          <p:nvSpPr>
            <p:cNvPr id="37" name="Rectangle 36"/>
            <p:cNvSpPr/>
            <p:nvPr/>
          </p:nvSpPr>
          <p:spPr>
            <a:xfrm>
              <a:off x="1676400" y="4953000"/>
              <a:ext cx="1378974" cy="499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6400" y="5002637"/>
              <a:ext cx="139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ONR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76800" y="5867400"/>
            <a:ext cx="2133601" cy="838200"/>
            <a:chOff x="5257800" y="6019801"/>
            <a:chExt cx="2133601" cy="838200"/>
          </a:xfrm>
          <a:solidFill>
            <a:schemeClr val="bg1"/>
          </a:solidFill>
        </p:grpSpPr>
        <p:sp>
          <p:nvSpPr>
            <p:cNvPr id="34" name="Rectangle 33"/>
            <p:cNvSpPr/>
            <p:nvPr/>
          </p:nvSpPr>
          <p:spPr>
            <a:xfrm>
              <a:off x="5257800" y="6019801"/>
              <a:ext cx="2133601" cy="838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72098" y="6131125"/>
              <a:ext cx="194310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GSA Green</a:t>
              </a:r>
            </a:p>
            <a:p>
              <a:pPr algn="ctr"/>
              <a:r>
                <a:rPr lang="en-US" sz="2000" b="1" dirty="0" smtClean="0">
                  <a:latin typeface="+mj-lt"/>
                </a:rPr>
                <a:t> Proving Grounds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90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998085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Buildings RD&amp;D Opportunities in the 2015 QTR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91197"/>
              </p:ext>
            </p:extLst>
          </p:nvPr>
        </p:nvGraphicFramePr>
        <p:xfrm>
          <a:off x="228600" y="609600"/>
          <a:ext cx="8686800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40404"/>
                          </a:solidFill>
                        </a:rPr>
                        <a:t>Building thermal comfort and appliances</a:t>
                      </a:r>
                      <a:endParaRPr lang="en-US" b="1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040404"/>
                          </a:solidFill>
                        </a:rPr>
                        <a:t>Materials that</a:t>
                      </a: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 facilitate deep retrofits (e.g., thin insulating materials)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Low/no-GWP heat pump systems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Improved tools for diagnosing heat flows over the lifetime of a building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Clear metrics for the performance of building shells for heat and air flows</a:t>
                      </a:r>
                      <a:endParaRPr lang="en-US" sz="14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40404"/>
                          </a:solidFill>
                        </a:rPr>
                        <a:t>Lighting</a:t>
                      </a:r>
                      <a:endParaRPr lang="en-US" b="1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040404"/>
                          </a:solidFill>
                        </a:rPr>
                        <a:t>Test procedures for reliably determining the expected lifetime</a:t>
                      </a: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 of commercial LED and OLED products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Understanding why LED efficiency decreases at high power densities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High efficiency green LEDs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Efficient quantum dot materials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Advanced sensors and controls for lighting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Glazing with tunable optical properties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Efficient, durable, low-cost OLEDs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Lower cost retrofit solutions for lighting fixtures</a:t>
                      </a:r>
                      <a:endParaRPr lang="en-US" sz="14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40404"/>
                          </a:solidFill>
                        </a:rPr>
                        <a:t>Electronics and miscellaneous</a:t>
                      </a:r>
                      <a:r>
                        <a:rPr lang="en-US" b="1" baseline="0" dirty="0" smtClean="0">
                          <a:solidFill>
                            <a:srgbClr val="040404"/>
                          </a:solidFill>
                        </a:rPr>
                        <a:t> building energy loads</a:t>
                      </a:r>
                      <a:endParaRPr lang="en-US" b="1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040404"/>
                          </a:solidFill>
                        </a:rPr>
                        <a:t>More efficient circuitry</a:t>
                      </a: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 (hardware and software)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More flexible power management (hardware and software)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Standardized communications protocols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Wide-band-gap semiconductors for power supplies</a:t>
                      </a:r>
                      <a:endParaRPr lang="en-US" sz="14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40404"/>
                          </a:solidFill>
                        </a:rPr>
                        <a:t>Systems-level</a:t>
                      </a:r>
                      <a:r>
                        <a:rPr lang="en-US" b="1" baseline="0" dirty="0" smtClean="0">
                          <a:solidFill>
                            <a:srgbClr val="040404"/>
                          </a:solidFill>
                        </a:rPr>
                        <a:t> opportunities</a:t>
                      </a:r>
                      <a:endParaRPr lang="en-US" b="1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040404"/>
                          </a:solidFill>
                        </a:rPr>
                        <a:t>Accurate, reliable,</a:t>
                      </a: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 low installed cost sensors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Energy harvesting to power wireless sensors and controls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Improved control systems (cybersecurity, install/commissioning)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Control algorithms to automatically optimize building system performance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Open-source software modules supporting interoperability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Easy-to-use, fast, accurate software tools to design and operate buildings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Co-simulation modeling with a widely used interface standard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Decision science research incorporating personal information security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40404"/>
                          </a:solidFill>
                        </a:rPr>
                        <a:t>Components and systems that allow building devices to share waste heat</a:t>
                      </a:r>
                      <a:endParaRPr lang="en-US" sz="14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541851"/>
            <a:ext cx="4953000" cy="3048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Source:  </a:t>
            </a:r>
            <a:r>
              <a:rPr lang="en-US" sz="1400" b="1" i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2015 DOE Quadrennial Technology Review (QTR)</a:t>
            </a: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 </a:t>
            </a:r>
            <a:endParaRPr lang="en-US" sz="1400" b="1" dirty="0">
              <a:solidFill>
                <a:srgbClr val="040404"/>
              </a:solidFill>
              <a:latin typeface="+mj-lt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375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40404"/>
                </a:solidFill>
              </a:rPr>
              <a:t>Materials with tunable optical properties (adjust transmissivity and  absorptivity by wavelength)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Materials for efficient LEDs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Materials for efficient motors and controls (magnets, wide-band-gap semiconductors)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Enthalpy exchange materials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Materials for low-cost Krypton/Xenon replacement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Materials for non-vapor-compression heat pumps (e.g. thermoelectric, magnetocaloric, electrocaloric)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Big-data management for large networks of building controls and next-generation grid systems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Ultra-efficient computation (neural networks)</a:t>
            </a:r>
          </a:p>
          <a:p>
            <a:r>
              <a:rPr lang="en-US" sz="2400" b="1" dirty="0" smtClean="0">
                <a:solidFill>
                  <a:srgbClr val="040404"/>
                </a:solidFill>
              </a:rPr>
              <a:t>Decision science research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9074285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Fundamental Research Challenges in the 2015 QTR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541851"/>
            <a:ext cx="4953000" cy="3048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Source:  </a:t>
            </a:r>
            <a:r>
              <a:rPr lang="en-US" sz="1400" b="1" i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2015 DOE Quadrennial Technology Review (QTR)</a:t>
            </a: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 </a:t>
            </a:r>
            <a:endParaRPr lang="en-US" sz="1400" b="1" dirty="0">
              <a:solidFill>
                <a:srgbClr val="040404"/>
              </a:solidFill>
              <a:latin typeface="+mj-lt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03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8085" cy="76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BTO’s Emerging Technologies (ET) 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709" y="796159"/>
            <a:ext cx="8793891" cy="5223641"/>
            <a:chOff x="197709" y="796159"/>
            <a:chExt cx="8793891" cy="52236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3" t="28879" r="15423" b="15302"/>
            <a:stretch/>
          </p:blipFill>
          <p:spPr bwMode="auto">
            <a:xfrm>
              <a:off x="197709" y="796159"/>
              <a:ext cx="8793891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5558135"/>
              <a:ext cx="7924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http://energy.gov/eere/buildings/emerging-technologies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58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8085" cy="1371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Representative ET 2020 R&amp;D Goals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5133975" cy="3048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Source:  </a:t>
            </a:r>
            <a:r>
              <a:rPr lang="en-US" sz="1400" b="1" i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2015 DOE Quadrennial Technology Review</a:t>
            </a:r>
            <a:r>
              <a:rPr lang="en-US" sz="1400" b="1" noProof="0" dirty="0" smtClean="0">
                <a:solidFill>
                  <a:schemeClr val="accent4"/>
                </a:solidFill>
                <a:latin typeface="+mj-lt"/>
                <a:cs typeface="Arial Narrow"/>
              </a:rPr>
              <a:t> </a:t>
            </a:r>
            <a:r>
              <a:rPr lang="en-US" sz="1400" b="1" dirty="0">
                <a:solidFill>
                  <a:schemeClr val="accent4"/>
                </a:solidFill>
                <a:latin typeface="+mj-lt"/>
                <a:cs typeface="Arial Narrow"/>
              </a:rPr>
              <a:t> </a:t>
            </a:r>
            <a:endParaRPr lang="en-US" sz="1400" b="1" dirty="0">
              <a:solidFill>
                <a:srgbClr val="040404"/>
              </a:solidFill>
              <a:latin typeface="+mj-lt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+mj-lt"/>
              <a:cs typeface="Arial Narrow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947706" cy="547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7746" y="838200"/>
            <a:ext cx="1684020" cy="52578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040404"/>
                </a:solidFill>
                <a:cs typeface="Arial Narrow"/>
              </a:rPr>
              <a:t>COP = Coefficient of Performance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+mj-lt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040404"/>
                </a:solidFill>
                <a:latin typeface="+mj-lt"/>
                <a:cs typeface="Arial Narrow"/>
              </a:rPr>
              <a:t>COP is based on primary energy input.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3479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0"/>
            <a:ext cx="8476632" cy="6781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ET Fiscal Year 2016 Budget ($79.912M)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7006771" y="63563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80C07E6-1925-4AB7-BF35-7E8D1E6551EA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428" t="31484" b="29983"/>
          <a:stretch/>
        </p:blipFill>
        <p:spPr>
          <a:xfrm>
            <a:off x="1524000" y="609601"/>
            <a:ext cx="65456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j-lt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ere_template_green-white">
  <a:themeElements>
    <a:clrScheme name="EEREColors">
      <a:dk1>
        <a:srgbClr val="4C4C4C"/>
      </a:dk1>
      <a:lt1>
        <a:sysClr val="window" lastClr="FFFFFF"/>
      </a:lt1>
      <a:dk2>
        <a:srgbClr val="666666"/>
      </a:dk2>
      <a:lt2>
        <a:srgbClr val="EEECE1"/>
      </a:lt2>
      <a:accent1>
        <a:srgbClr val="99CC33"/>
      </a:accent1>
      <a:accent2>
        <a:srgbClr val="FFCC00"/>
      </a:accent2>
      <a:accent3>
        <a:srgbClr val="0099CC"/>
      </a:accent3>
      <a:accent4>
        <a:srgbClr val="006699"/>
      </a:accent4>
      <a:accent5>
        <a:srgbClr val="006633"/>
      </a:accent5>
      <a:accent6>
        <a:srgbClr val="FF9933"/>
      </a:accent6>
      <a:hlink>
        <a:srgbClr val="006699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1062</Words>
  <Application>Microsoft Macintosh PowerPoint</Application>
  <PresentationFormat>On-screen Show (4:3)</PresentationFormat>
  <Paragraphs>151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1_EERE Black Master</vt:lpstr>
      <vt:lpstr>1_eere_template_green-white</vt:lpstr>
      <vt:lpstr>PowerPoint Presentation</vt:lpstr>
      <vt:lpstr>Sustainable Energy  Renewable Energy</vt:lpstr>
      <vt:lpstr>Market Opportunities for Buildings Energy Efficiency  U.S. Revenue by Advanced Building Technology Type</vt:lpstr>
      <vt:lpstr>Who Supports Energy Efficiency R&amp;D (Federal)?</vt:lpstr>
      <vt:lpstr>Buildings RD&amp;D Opportunities in the 2015 QTR</vt:lpstr>
      <vt:lpstr>Fundamental Research Challenges in the 2015 QTR</vt:lpstr>
      <vt:lpstr>BTO’s Emerging Technologies (ET) Program</vt:lpstr>
      <vt:lpstr>Representative ET 2020 R&amp;D Goals</vt:lpstr>
      <vt:lpstr>ET Fiscal Year 2016 Budget ($79.912M)</vt:lpstr>
      <vt:lpstr>Funding Opportunities in FY16</vt:lpstr>
      <vt:lpstr>FY17:  Potential Topics of Interest</vt:lpstr>
      <vt:lpstr>How To Get Involved with BTO</vt:lpstr>
    </vt:vector>
  </TitlesOfParts>
  <Company>Navigant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Navigant</dc:creator>
  <cp:lastModifiedBy>Amy Klinkovsky</cp:lastModifiedBy>
  <cp:revision>323</cp:revision>
  <cp:lastPrinted>2014-12-05T16:33:25Z</cp:lastPrinted>
  <dcterms:created xsi:type="dcterms:W3CDTF">2014-12-04T16:20:34Z</dcterms:created>
  <dcterms:modified xsi:type="dcterms:W3CDTF">2016-06-08T16:24:43Z</dcterms:modified>
</cp:coreProperties>
</file>